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37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42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40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s/slide38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</p:sldIdLst>
  <p:sldSz cy="6858000" cx="9144000"/>
  <p:notesSz cy="9296400" cx="68818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479FCE8E-2C80-47EB-BB37-F65BC257D029}">
  <a:tblStyle styleName="Table_0" styleId="{479FCE8E-2C80-47EB-BB37-F65BC257D029}"/>
  <a:tblStyle styleName="Table_1" styleId="{8AE36EAB-9826-4B34-B545-6A9E280A2C8A}"/>
  <a:tblStyle styleName="Table_2" styleId="{A584F773-E6C2-4007-9743-26F7F1BB9C03}"/>
</a:tblStyleLst>
</file>

<file path=ppt/_rels/presentation.xml.rels><?xml version="1.0" encoding="UTF-8" standalone="yes"?><Relationships xmlns="http://schemas.openxmlformats.org/package/2006/relationships"><Relationship Target="slides/slide33.xml" Type="http://schemas.openxmlformats.org/officeDocument/2006/relationships/slide" Id="rId39"/><Relationship Target="slides/slide32.xml" Type="http://schemas.openxmlformats.org/officeDocument/2006/relationships/slide" Id="rId38"/><Relationship Target="slides/slide31.xml" Type="http://schemas.openxmlformats.org/officeDocument/2006/relationships/slide" Id="rId37"/><Relationship Target="slides/slide30.xml" Type="http://schemas.openxmlformats.org/officeDocument/2006/relationships/slide" Id="rId36"/><Relationship Target="slides/slide24.xml" Type="http://schemas.openxmlformats.org/officeDocument/2006/relationships/slide" Id="rId30"/><Relationship Target="slides/slide25.xml" Type="http://schemas.openxmlformats.org/officeDocument/2006/relationships/slide" Id="rId31"/><Relationship Target="slides/slide28.xml" Type="http://schemas.openxmlformats.org/officeDocument/2006/relationships/slide" Id="rId34"/><Relationship Target="slides/slide29.xml" Type="http://schemas.openxmlformats.org/officeDocument/2006/relationships/slide" Id="rId35"/><Relationship Target="slides/slide26.xml" Type="http://schemas.openxmlformats.org/officeDocument/2006/relationships/slide" Id="rId32"/><Relationship Target="slides/slide27.xml" Type="http://schemas.openxmlformats.org/officeDocument/2006/relationships/slide" Id="rId33"/><Relationship Target="slides/slide42.xml" Type="http://schemas.openxmlformats.org/officeDocument/2006/relationships/slide" Id="rId48"/><Relationship Target="slides/slide41.xml" Type="http://schemas.openxmlformats.org/officeDocument/2006/relationships/slide" Id="rId47"/><Relationship Target="slides/slide43.xml" Type="http://schemas.openxmlformats.org/officeDocument/2006/relationships/slide" Id="rId49"/><Relationship Target="presProps.xml" Type="http://schemas.openxmlformats.org/officeDocument/2006/relationships/presProps" Id="rId2"/><Relationship Target="theme/theme1.xml" Type="http://schemas.openxmlformats.org/officeDocument/2006/relationships/theme" Id="rId1"/><Relationship Target="slides/slide34.xml" Type="http://schemas.openxmlformats.org/officeDocument/2006/relationships/slide" Id="rId40"/><Relationship Target="slideMasters/slideMaster1.xml" Type="http://schemas.openxmlformats.org/officeDocument/2006/relationships/slideMaster" Id="rId4"/><Relationship Target="slides/slide35.xml" Type="http://schemas.openxmlformats.org/officeDocument/2006/relationships/slide" Id="rId41"/><Relationship Target="tableStyles.xml" Type="http://schemas.openxmlformats.org/officeDocument/2006/relationships/tableStyles" Id="rId3"/><Relationship Target="slides/slide36.xml" Type="http://schemas.openxmlformats.org/officeDocument/2006/relationships/slide" Id="rId42"/><Relationship Target="slides/slide37.xml" Type="http://schemas.openxmlformats.org/officeDocument/2006/relationships/slide" Id="rId43"/><Relationship Target="slides/slide38.xml" Type="http://schemas.openxmlformats.org/officeDocument/2006/relationships/slide" Id="rId44"/><Relationship Target="slides/slide39.xml" Type="http://schemas.openxmlformats.org/officeDocument/2006/relationships/slide" Id="rId45"/><Relationship Target="slides/slide40.xml" Type="http://schemas.openxmlformats.org/officeDocument/2006/relationships/slide" Id="rId46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2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Relationship Target="slides/slide13.xml" Type="http://schemas.openxmlformats.org/officeDocument/2006/relationships/slide" Id="rId19"/><Relationship Target="slides/slide12.xml" Type="http://schemas.openxmlformats.org/officeDocument/2006/relationships/slide" Id="rId18"/><Relationship Target="slides/slide11.xml" Type="http://schemas.openxmlformats.org/officeDocument/2006/relationships/slide" Id="rId17"/><Relationship Target="slides/slide10.xml" Type="http://schemas.openxmlformats.org/officeDocument/2006/relationships/slide" Id="rId16"/><Relationship Target="slides/slide9.xml" Type="http://schemas.openxmlformats.org/officeDocument/2006/relationships/slide" Id="rId15"/><Relationship Target="slides/slide8.xml" Type="http://schemas.openxmlformats.org/officeDocument/2006/relationships/slide" Id="rId14"/><Relationship Target="slides/slide6.xml" Type="http://schemas.openxmlformats.org/officeDocument/2006/relationships/slide" Id="rId12"/><Relationship Target="slides/slide7.xml" Type="http://schemas.openxmlformats.org/officeDocument/2006/relationships/slide" Id="rId13"/><Relationship Target="slides/slide4.xml" Type="http://schemas.openxmlformats.org/officeDocument/2006/relationships/slide" Id="rId10"/><Relationship Target="slides/slide5.xml" Type="http://schemas.openxmlformats.org/officeDocument/2006/relationships/slide" Id="rId11"/><Relationship Target="slides/slide23.xml" Type="http://schemas.openxmlformats.org/officeDocument/2006/relationships/slide" Id="rId29"/><Relationship Target="slides/slide20.xml" Type="http://schemas.openxmlformats.org/officeDocument/2006/relationships/slide" Id="rId26"/><Relationship Target="slides/slide19.xml" Type="http://schemas.openxmlformats.org/officeDocument/2006/relationships/slide" Id="rId25"/><Relationship Target="slides/slide22.xml" Type="http://schemas.openxmlformats.org/officeDocument/2006/relationships/slide" Id="rId28"/><Relationship Target="slides/slide21.xml" Type="http://schemas.openxmlformats.org/officeDocument/2006/relationships/slide" Id="rId27"/><Relationship Target="slides/slide15.xml" Type="http://schemas.openxmlformats.org/officeDocument/2006/relationships/slide" Id="rId21"/><Relationship Target="slides/slide16.xml" Type="http://schemas.openxmlformats.org/officeDocument/2006/relationships/slide" Id="rId22"/><Relationship Target="slides/slide17.xml" Type="http://schemas.openxmlformats.org/officeDocument/2006/relationships/slide" Id="rId23"/><Relationship Target="slides/slide18.xml" Type="http://schemas.openxmlformats.org/officeDocument/2006/relationships/slide" Id="rId24"/><Relationship Target="slides/slide14.xml" Type="http://schemas.openxmlformats.org/officeDocument/2006/relationships/slide" Id="rId20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0" x="0"/>
            <a:ext cy="465137" cx="29829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/>
            </a:lvl1pPr>
            <a:lvl2pPr algn="l" rtl="0" marR="0" indent="0" marL="0">
              <a:defRPr strike="noStrike" u="none" b="0" cap="none" baseline="0" sz="1800" i="0"/>
            </a:lvl2pPr>
            <a:lvl3pPr algn="l" rtl="0" marR="0" indent="0" marL="0">
              <a:defRPr strike="noStrike" u="none" b="0" cap="none" baseline="0" sz="1800" i="0"/>
            </a:lvl3pPr>
            <a:lvl4pPr algn="l" rtl="0" marR="0" indent="0" marL="0">
              <a:defRPr strike="noStrike" u="none" b="0" cap="none" baseline="0" sz="1800" i="0"/>
            </a:lvl4pPr>
            <a:lvl5pPr algn="l" rtl="0" marR="0" indent="0" marL="0">
              <a:defRPr strike="noStrike" u="none" b="0" cap="none" baseline="0" sz="1800" i="0"/>
            </a:lvl5pPr>
            <a:lvl6pPr algn="l" rtl="0" marR="0" indent="0" marL="0">
              <a:defRPr strike="noStrike" u="none" b="0" cap="none" baseline="0" sz="1800" i="0"/>
            </a:lvl6pPr>
            <a:lvl7pPr algn="l" rtl="0" marR="0" indent="0" marL="0">
              <a:defRPr strike="noStrike" u="none" b="0" cap="none" baseline="0" sz="1800" i="0"/>
            </a:lvl7pPr>
            <a:lvl8pPr algn="l" rtl="0" marR="0" indent="0" marL="0">
              <a:defRPr strike="noStrike" u="none" b="0" cap="none" baseline="0" sz="1800" i="0"/>
            </a:lvl8pPr>
            <a:lvl9pPr algn="l" rtl="0" marR="0" indent="0" marL="0">
              <a:defRPr strike="noStrike" u="none" b="0" cap="none" baseline="0" sz="1800" i="0"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0" x="3898900"/>
            <a:ext cy="465137" cx="29829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 strike="noStrike" u="none" b="0" cap="none" baseline="0" sz="1200" i="0">
                <a:solidFill>
                  <a:srgbClr val="000000"/>
                </a:solidFill>
              </a:defRPr>
            </a:lvl1pPr>
            <a:lvl2pPr algn="l" rtl="0" marR="0" indent="0" marL="0">
              <a:defRPr strike="noStrike" u="none" b="0" cap="none" baseline="0" sz="1800" i="0"/>
            </a:lvl2pPr>
            <a:lvl3pPr algn="l" rtl="0" marR="0" indent="0" marL="0">
              <a:defRPr strike="noStrike" u="none" b="0" cap="none" baseline="0" sz="1800" i="0"/>
            </a:lvl3pPr>
            <a:lvl4pPr algn="l" rtl="0" marR="0" indent="0" marL="0">
              <a:defRPr strike="noStrike" u="none" b="0" cap="none" baseline="0" sz="1800" i="0"/>
            </a:lvl4pPr>
            <a:lvl5pPr algn="l" rtl="0" marR="0" indent="0" marL="0">
              <a:defRPr strike="noStrike" u="none" b="0" cap="none" baseline="0" sz="1800" i="0"/>
            </a:lvl5pPr>
            <a:lvl6pPr algn="l" rtl="0" marR="0" indent="0" marL="0">
              <a:defRPr strike="noStrike" u="none" b="0" cap="none" baseline="0" sz="1800" i="0"/>
            </a:lvl6pPr>
            <a:lvl7pPr algn="l" rtl="0" marR="0" indent="0" marL="0">
              <a:defRPr strike="noStrike" u="none" b="0" cap="none" baseline="0" sz="1800" i="0"/>
            </a:lvl7pPr>
            <a:lvl8pPr algn="l" rtl="0" marR="0" indent="0" marL="0">
              <a:defRPr strike="noStrike" u="none" b="0" cap="none" baseline="0" sz="1800" i="0"/>
            </a:lvl8pPr>
            <a:lvl9pPr algn="l" rtl="0" marR="0" indent="0" marL="0">
              <a:defRPr strike="noStrike" u="none" b="0" cap="none" baseline="0" sz="1800" i="0"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696912" x="1117600"/>
            <a:ext cy="3487737" cx="4649787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416425" x="919162"/>
            <a:ext cy="4183060" cx="50434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/>
            </a:lvl1pPr>
            <a:lvl2pPr algn="l" rtl="0" marR="0" indent="0" marL="0">
              <a:defRPr strike="noStrike" u="none" b="0" cap="none" baseline="0" sz="1800" i="0"/>
            </a:lvl2pPr>
            <a:lvl3pPr algn="l" rtl="0" marR="0" indent="0" marL="0">
              <a:defRPr strike="noStrike" u="none" b="0" cap="none" baseline="0" sz="1800" i="0"/>
            </a:lvl3pPr>
            <a:lvl4pPr algn="l" rtl="0" marR="0" indent="0" marL="0">
              <a:defRPr strike="noStrike" u="none" b="0" cap="none" baseline="0" sz="1800" i="0"/>
            </a:lvl4pPr>
            <a:lvl5pPr algn="l" rtl="0" marR="0" indent="0" marL="0">
              <a:defRPr strike="noStrike" u="none" b="0" cap="none" baseline="0" sz="1800" i="0"/>
            </a:lvl5pPr>
            <a:lvl6pPr algn="l" rtl="0" marR="0" indent="0" marL="0">
              <a:defRPr strike="noStrike" u="none" b="0" cap="none" baseline="0" sz="1800" i="0"/>
            </a:lvl6pPr>
            <a:lvl7pPr algn="l" rtl="0" marR="0" indent="0" marL="0">
              <a:defRPr strike="noStrike" u="none" b="0" cap="none" baseline="0" sz="1800" i="0"/>
            </a:lvl7pPr>
            <a:lvl8pPr algn="l" rtl="0" marR="0" indent="0" marL="0">
              <a:defRPr strike="noStrike" u="none" b="0" cap="none" baseline="0" sz="1800" i="0"/>
            </a:lvl8pPr>
            <a:lvl9pPr algn="l" rtl="0" marR="0" indent="0" marL="0">
              <a:defRPr strike="noStrike" u="none" b="0" cap="none" baseline="0" sz="1800" i="0"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8831260" x="0"/>
            <a:ext cy="465137" cx="29829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/>
            </a:lvl1pPr>
            <a:lvl2pPr algn="l" rtl="0" marR="0" indent="0" marL="0">
              <a:defRPr strike="noStrike" u="none" b="0" cap="none" baseline="0" sz="1800" i="0"/>
            </a:lvl2pPr>
            <a:lvl3pPr algn="l" rtl="0" marR="0" indent="0" marL="0">
              <a:defRPr strike="noStrike" u="none" b="0" cap="none" baseline="0" sz="1800" i="0"/>
            </a:lvl3pPr>
            <a:lvl4pPr algn="l" rtl="0" marR="0" indent="0" marL="0">
              <a:defRPr strike="noStrike" u="none" b="0" cap="none" baseline="0" sz="1800" i="0"/>
            </a:lvl4pPr>
            <a:lvl5pPr algn="l" rtl="0" marR="0" indent="0" marL="0">
              <a:defRPr strike="noStrike" u="none" b="0" cap="none" baseline="0" sz="1800" i="0"/>
            </a:lvl5pPr>
            <a:lvl6pPr algn="l" rtl="0" marR="0" indent="0" marL="0">
              <a:defRPr strike="noStrike" u="none" b="0" cap="none" baseline="0" sz="1800" i="0"/>
            </a:lvl6pPr>
            <a:lvl7pPr algn="l" rtl="0" marR="0" indent="0" marL="0">
              <a:defRPr strike="noStrike" u="none" b="0" cap="none" baseline="0" sz="1800" i="0"/>
            </a:lvl7pPr>
            <a:lvl8pPr algn="l" rtl="0" marR="0" indent="0" marL="0">
              <a:defRPr strike="noStrike" u="none" b="0" cap="none" baseline="0" sz="1800" i="0"/>
            </a:lvl8pPr>
            <a:lvl9pPr algn="l" rtl="0" marR="0" indent="0" marL="0">
              <a:defRPr strike="noStrike" u="none" b="0" cap="none" baseline="0" sz="1800" i="0"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8831260" x="3898900"/>
            <a:ext cy="465137" cx="29829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defRPr strike="noStrike" u="none" b="0" cap="none" baseline="0" sz="1200" i="0">
                <a:solidFill>
                  <a:srgbClr val="000000"/>
                </a:solidFill>
              </a:defRPr>
            </a:lvl1pPr>
            <a:lvl2pPr algn="l" rtl="0" marR="0" indent="0" marL="0">
              <a:defRPr strike="noStrike" u="none" b="0" cap="none" baseline="0" sz="1800" i="0"/>
            </a:lvl2pPr>
            <a:lvl3pPr algn="l" rtl="0" marR="0" indent="0" marL="0">
              <a:defRPr strike="noStrike" u="none" b="0" cap="none" baseline="0" sz="1800" i="0"/>
            </a:lvl3pPr>
            <a:lvl4pPr algn="l" rtl="0" marR="0" indent="0" marL="0">
              <a:defRPr strike="noStrike" u="none" b="0" cap="none" baseline="0" sz="1800" i="0"/>
            </a:lvl4pPr>
            <a:lvl5pPr algn="l" rtl="0" marR="0" indent="0" marL="0">
              <a:defRPr strike="noStrike" u="none" b="0" cap="none" baseline="0" sz="1800" i="0"/>
            </a:lvl5pPr>
            <a:lvl6pPr algn="l" rtl="0" marR="0" indent="0" marL="0">
              <a:defRPr strike="noStrike" u="none" b="0" cap="none" baseline="0" sz="1800" i="0"/>
            </a:lvl6pPr>
            <a:lvl7pPr algn="l" rtl="0" marR="0" indent="0" marL="0">
              <a:defRPr strike="noStrike" u="none" b="0" cap="none" baseline="0" sz="1800" i="0"/>
            </a:lvl7pPr>
            <a:lvl8pPr algn="l" rtl="0" marR="0" indent="0" marL="0">
              <a:defRPr strike="noStrike" u="none" b="0" cap="none" baseline="0" sz="1800" i="0"/>
            </a:lvl8pPr>
            <a:lvl9pPr algn="l" rtl="0" marR="0" indent="0" marL="0">
              <a:defRPr strike="noStrike" u="none" b="0" cap="none" baseline="0" sz="1800" i="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 txBox="1"/>
          <p:nvPr/>
        </p:nvSpPr>
        <p:spPr>
          <a:xfrm>
            <a:off y="0" x="3898900"/>
            <a:ext cy="465137" cx="2982912"/>
          </a:xfrm>
          <a:prstGeom prst="rect">
            <a:avLst/>
          </a:prstGeom>
          <a:noFill/>
          <a:ln>
            <a:noFill/>
          </a:ln>
        </p:spPr>
        <p:txBody>
          <a:bodyPr bIns="45375" rIns="90775" lIns="90775" tIns="45375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</a:rPr>
              <a:t>October 27, 2005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y="8831260" x="3898900"/>
            <a:ext cy="465137" cx="2982912"/>
          </a:xfrm>
          <a:prstGeom prst="rect">
            <a:avLst/>
          </a:prstGeom>
          <a:noFill/>
          <a:ln>
            <a:noFill/>
          </a:ln>
        </p:spPr>
        <p:txBody>
          <a:bodyPr bIns="45375" rIns="90775" lIns="90775" tIns="45375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75" name="Shape 75"/>
          <p:cNvSpPr/>
          <p:nvPr>
            <p:ph idx="2" type="sldImg"/>
          </p:nvPr>
        </p:nvSpPr>
        <p:spPr>
          <a:xfrm>
            <a:off y="696912" x="1120775"/>
            <a:ext cy="3486150" cx="4648198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4414837" x="920750"/>
            <a:ext cy="4184649" cx="5040312"/>
          </a:xfrm>
          <a:prstGeom prst="rect">
            <a:avLst/>
          </a:prstGeom>
          <a:noFill/>
          <a:ln>
            <a:noFill/>
          </a:ln>
        </p:spPr>
        <p:txBody>
          <a:bodyPr bIns="44600" rIns="89200" lIns="89200" tIns="44600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3" name="Shape 1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y="696912" x="1117600"/>
            <a:ext cy="3487737" cx="4649788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y="4416425" x="919162"/>
            <a:ext cy="4183200" cx="5043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0" name="Shape 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y="696912" x="1117600"/>
            <a:ext cy="3487737" cx="4649788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y="4416425" x="919162"/>
            <a:ext cy="4183200" cx="5043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9" name="Shape 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0" name="Shape 190"/>
          <p:cNvSpPr txBox="1"/>
          <p:nvPr>
            <p:ph idx="1" type="body"/>
          </p:nvPr>
        </p:nvSpPr>
        <p:spPr>
          <a:xfrm>
            <a:off y="4416425" x="919162"/>
            <a:ext cy="4183200" cx="5043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91" name="Shape 191"/>
          <p:cNvSpPr/>
          <p:nvPr>
            <p:ph idx="2" type="sldImg"/>
          </p:nvPr>
        </p:nvSpPr>
        <p:spPr>
          <a:xfrm>
            <a:off y="696912" x="1117600"/>
            <a:ext cy="3487800" cx="46497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5" name="Shape 1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y="696912" x="1117600"/>
            <a:ext cy="3487800" cx="46497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y="4416425" x="919162"/>
            <a:ext cy="4183200" cx="5043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2" name="Shape 2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y="4416425" x="919162"/>
            <a:ext cy="4183200" cx="5043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04" name="Shape 204"/>
          <p:cNvSpPr/>
          <p:nvPr>
            <p:ph idx="2" type="sldImg"/>
          </p:nvPr>
        </p:nvSpPr>
        <p:spPr>
          <a:xfrm>
            <a:off y="696912" x="1117600"/>
            <a:ext cy="3487800" cx="46497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5" name="Shape 2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y="4416425" x="919162"/>
            <a:ext cy="4183200" cx="5043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y="696912" x="1117600"/>
            <a:ext cy="3487737" cx="4649788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1" name="Shape 2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2" name="Shape 2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33" name="Shape 23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7" name="Shape 2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y="696912" x="1117600"/>
            <a:ext cy="3487737" cx="4649788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y="4416425" x="919162"/>
            <a:ext cy="4183200" cx="5043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3" name="Shape 2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4" name="Shape 2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45" name="Shape 24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 txBox="1"/>
          <p:nvPr>
            <p:ph idx="1" type="body"/>
          </p:nvPr>
        </p:nvSpPr>
        <p:spPr>
          <a:xfrm>
            <a:off y="4416425" x="919162"/>
            <a:ext cy="4183060" cx="50434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84" name="Shape 84"/>
          <p:cNvSpPr/>
          <p:nvPr>
            <p:ph idx="2" type="sldImg"/>
          </p:nvPr>
        </p:nvSpPr>
        <p:spPr>
          <a:xfrm>
            <a:off y="696912" x="1117600"/>
            <a:ext cy="3487737" cx="4649788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9" name="Shape 2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0" name="Shape 2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51" name="Shape 25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2" name="Shape 2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3" name="Shape 273"/>
          <p:cNvSpPr txBox="1"/>
          <p:nvPr>
            <p:ph idx="1" type="body"/>
          </p:nvPr>
        </p:nvSpPr>
        <p:spPr>
          <a:xfrm>
            <a:off y="4416425" x="919162"/>
            <a:ext cy="4183200" cx="5043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74" name="Shape 274"/>
          <p:cNvSpPr/>
          <p:nvPr>
            <p:ph idx="2" type="sldImg"/>
          </p:nvPr>
        </p:nvSpPr>
        <p:spPr>
          <a:xfrm>
            <a:off y="696912" x="1117600"/>
            <a:ext cy="3487800" cx="46497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8" name="Shape 2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9" name="Shape 279"/>
          <p:cNvSpPr/>
          <p:nvPr>
            <p:ph idx="2" type="sldImg"/>
          </p:nvPr>
        </p:nvSpPr>
        <p:spPr>
          <a:xfrm>
            <a:off y="696912" x="1117600"/>
            <a:ext cy="3487737" cx="4649788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y="4416425" x="919162"/>
            <a:ext cy="4183200" cx="5043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2" name="Shape 3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3" name="Shape 303"/>
          <p:cNvSpPr txBox="1"/>
          <p:nvPr>
            <p:ph idx="1" type="body"/>
          </p:nvPr>
        </p:nvSpPr>
        <p:spPr>
          <a:xfrm>
            <a:off y="4416425" x="919162"/>
            <a:ext cy="4183060" cx="50434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04" name="Shape 304"/>
          <p:cNvSpPr/>
          <p:nvPr>
            <p:ph idx="2" type="sldImg"/>
          </p:nvPr>
        </p:nvSpPr>
        <p:spPr>
          <a:xfrm>
            <a:off y="696912" x="1117600"/>
            <a:ext cy="3487737" cx="4649787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8" name="Shape 3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9" name="Shape 3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10" name="Shape 31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5" name="Shape 3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6" name="Shape 31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17" name="Shape 31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3" name="Shape 3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4" name="Shape 324"/>
          <p:cNvSpPr txBox="1"/>
          <p:nvPr>
            <p:ph idx="1" type="body"/>
          </p:nvPr>
        </p:nvSpPr>
        <p:spPr>
          <a:xfrm>
            <a:off y="4416425" x="919162"/>
            <a:ext cy="4183200" cx="5043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25" name="Shape 325"/>
          <p:cNvSpPr/>
          <p:nvPr>
            <p:ph idx="2" type="sldImg"/>
          </p:nvPr>
        </p:nvSpPr>
        <p:spPr>
          <a:xfrm>
            <a:off y="696912" x="1117600"/>
            <a:ext cy="3487737" cx="4649788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6" name="Shape 3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7" name="Shape 347"/>
          <p:cNvSpPr txBox="1"/>
          <p:nvPr>
            <p:ph idx="1" type="body"/>
          </p:nvPr>
        </p:nvSpPr>
        <p:spPr>
          <a:xfrm>
            <a:off y="4416425" x="919162"/>
            <a:ext cy="4183200" cx="5043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48" name="Shape 348"/>
          <p:cNvSpPr/>
          <p:nvPr>
            <p:ph idx="2" type="sldImg"/>
          </p:nvPr>
        </p:nvSpPr>
        <p:spPr>
          <a:xfrm>
            <a:off y="696912" x="1117600"/>
            <a:ext cy="3487800" cx="46497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3" name="Shape 3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4" name="Shape 3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55" name="Shape 35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0" name="Shape 3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1" name="Shape 361"/>
          <p:cNvSpPr txBox="1"/>
          <p:nvPr>
            <p:ph idx="1" type="body"/>
          </p:nvPr>
        </p:nvSpPr>
        <p:spPr>
          <a:xfrm>
            <a:off y="4416425" x="919162"/>
            <a:ext cy="4183060" cx="50434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62" name="Shape 362"/>
          <p:cNvSpPr/>
          <p:nvPr>
            <p:ph idx="2" type="sldImg"/>
          </p:nvPr>
        </p:nvSpPr>
        <p:spPr>
          <a:xfrm>
            <a:off y="696912" x="1117600"/>
            <a:ext cy="3487737" cx="4649788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 txBox="1"/>
          <p:nvPr>
            <p:ph idx="1" type="body"/>
          </p:nvPr>
        </p:nvSpPr>
        <p:spPr>
          <a:xfrm>
            <a:off y="4416425" x="919162"/>
            <a:ext cy="4183060" cx="50434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90" name="Shape 90"/>
          <p:cNvSpPr/>
          <p:nvPr>
            <p:ph idx="2" type="sldImg"/>
          </p:nvPr>
        </p:nvSpPr>
        <p:spPr>
          <a:xfrm>
            <a:off y="696912" x="1117600"/>
            <a:ext cy="3487737" cx="4649787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7" name="Shape 3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8" name="Shape 368"/>
          <p:cNvSpPr txBox="1"/>
          <p:nvPr>
            <p:ph idx="1" type="body"/>
          </p:nvPr>
        </p:nvSpPr>
        <p:spPr>
          <a:xfrm>
            <a:off y="4416425" x="919162"/>
            <a:ext cy="4183060" cx="50434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69" name="Shape 369"/>
          <p:cNvSpPr/>
          <p:nvPr>
            <p:ph idx="2" type="sldImg"/>
          </p:nvPr>
        </p:nvSpPr>
        <p:spPr>
          <a:xfrm>
            <a:off y="696912" x="1117600"/>
            <a:ext cy="3487737" cx="4649788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8" name="Shape 3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9" name="Shape 3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80" name="Shape 38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4" name="Shape 3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5" name="Shape 3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86" name="Shape 38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1" name="Shape 3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2" name="Shape 3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93" name="Shape 39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8" name="Shape 3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9" name="Shape 399"/>
          <p:cNvSpPr/>
          <p:nvPr>
            <p:ph idx="2" type="sldImg"/>
          </p:nvPr>
        </p:nvSpPr>
        <p:spPr>
          <a:xfrm>
            <a:off y="696912" x="1117600"/>
            <a:ext cy="3487737" cx="4649788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400" name="Shape 400"/>
          <p:cNvSpPr txBox="1"/>
          <p:nvPr>
            <p:ph idx="1" type="body"/>
          </p:nvPr>
        </p:nvSpPr>
        <p:spPr>
          <a:xfrm>
            <a:off y="4416425" x="919162"/>
            <a:ext cy="4183200" cx="5043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5" name="Shape 4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6" name="Shape 40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07" name="Shape 40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2" name="Shape 4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3" name="Shape 4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14" name="Shape 41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9" name="Shape 4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0" name="Shape 420"/>
          <p:cNvSpPr/>
          <p:nvPr>
            <p:ph idx="2" type="sldImg"/>
          </p:nvPr>
        </p:nvSpPr>
        <p:spPr>
          <a:xfrm>
            <a:off y="696912" x="1117600"/>
            <a:ext cy="3487737" cx="4649788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421" name="Shape 421"/>
          <p:cNvSpPr txBox="1"/>
          <p:nvPr>
            <p:ph idx="1" type="body"/>
          </p:nvPr>
        </p:nvSpPr>
        <p:spPr>
          <a:xfrm>
            <a:off y="4416425" x="919162"/>
            <a:ext cy="4183200" cx="5043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6" name="Shape 4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7" name="Shape 427"/>
          <p:cNvSpPr/>
          <p:nvPr>
            <p:ph idx="2" type="sldImg"/>
          </p:nvPr>
        </p:nvSpPr>
        <p:spPr>
          <a:xfrm>
            <a:off y="696912" x="1117600"/>
            <a:ext cy="3487737" cx="4649788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428" name="Shape 428"/>
          <p:cNvSpPr txBox="1"/>
          <p:nvPr>
            <p:ph idx="1" type="body"/>
          </p:nvPr>
        </p:nvSpPr>
        <p:spPr>
          <a:xfrm>
            <a:off y="4416425" x="919162"/>
            <a:ext cy="4183200" cx="5043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2" name="Shape 4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3" name="Shape 433"/>
          <p:cNvSpPr txBox="1"/>
          <p:nvPr>
            <p:ph idx="1" type="body"/>
          </p:nvPr>
        </p:nvSpPr>
        <p:spPr>
          <a:xfrm>
            <a:off y="4416425" x="919162"/>
            <a:ext cy="4183060" cx="50434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34" name="Shape 434"/>
          <p:cNvSpPr/>
          <p:nvPr>
            <p:ph idx="2" type="sldImg"/>
          </p:nvPr>
        </p:nvSpPr>
        <p:spPr>
          <a:xfrm>
            <a:off y="696912" x="1117600"/>
            <a:ext cy="3487737" cx="4649788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y="4416425" x="919162"/>
            <a:ext cy="4183060" cx="50434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y="696912" x="1117600"/>
            <a:ext cy="3487737" cx="4649787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8" name="Shape 4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9" name="Shape 439"/>
          <p:cNvSpPr txBox="1"/>
          <p:nvPr>
            <p:ph idx="1" type="body"/>
          </p:nvPr>
        </p:nvSpPr>
        <p:spPr>
          <a:xfrm>
            <a:off y="4416425" x="919162"/>
            <a:ext cy="4183060" cx="50434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40" name="Shape 440"/>
          <p:cNvSpPr/>
          <p:nvPr>
            <p:ph idx="2" type="sldImg"/>
          </p:nvPr>
        </p:nvSpPr>
        <p:spPr>
          <a:xfrm>
            <a:off y="696912" x="1117600"/>
            <a:ext cy="3487737" cx="4649788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5" name="Shape 4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6" name="Shape 446"/>
          <p:cNvSpPr txBox="1"/>
          <p:nvPr>
            <p:ph idx="1" type="body"/>
          </p:nvPr>
        </p:nvSpPr>
        <p:spPr>
          <a:xfrm>
            <a:off y="4416425" x="919162"/>
            <a:ext cy="4183200" cx="5043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47" name="Shape 447"/>
          <p:cNvSpPr/>
          <p:nvPr>
            <p:ph idx="2" type="sldImg"/>
          </p:nvPr>
        </p:nvSpPr>
        <p:spPr>
          <a:xfrm>
            <a:off y="696912" x="1117600"/>
            <a:ext cy="3487737" cx="4649788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1" name="Shape 4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2" name="Shape 452"/>
          <p:cNvSpPr/>
          <p:nvPr>
            <p:ph idx="2" type="sldImg"/>
          </p:nvPr>
        </p:nvSpPr>
        <p:spPr>
          <a:xfrm>
            <a:off y="696912" x="1117600"/>
            <a:ext cy="3487737" cx="4649788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453" name="Shape 453"/>
          <p:cNvSpPr txBox="1"/>
          <p:nvPr>
            <p:ph idx="1" type="body"/>
          </p:nvPr>
        </p:nvSpPr>
        <p:spPr>
          <a:xfrm>
            <a:off y="4416425" x="919162"/>
            <a:ext cy="4183200" cx="5043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6" name="Shape 4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7" name="Shape 457"/>
          <p:cNvSpPr txBox="1"/>
          <p:nvPr/>
        </p:nvSpPr>
        <p:spPr>
          <a:xfrm>
            <a:off y="0" x="3898900"/>
            <a:ext cy="465137" cx="2982912"/>
          </a:xfrm>
          <a:prstGeom prst="rect">
            <a:avLst/>
          </a:prstGeom>
          <a:noFill/>
          <a:ln>
            <a:noFill/>
          </a:ln>
        </p:spPr>
        <p:txBody>
          <a:bodyPr bIns="45375" rIns="90775" lIns="90775" tIns="45375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</a:rPr>
              <a:t>October 27, 2005</a:t>
            </a:r>
          </a:p>
        </p:txBody>
      </p:sp>
      <p:sp>
        <p:nvSpPr>
          <p:cNvPr id="458" name="Shape 458"/>
          <p:cNvSpPr txBox="1"/>
          <p:nvPr/>
        </p:nvSpPr>
        <p:spPr>
          <a:xfrm>
            <a:off y="8831260" x="3898900"/>
            <a:ext cy="465137" cx="2982912"/>
          </a:xfrm>
          <a:prstGeom prst="rect">
            <a:avLst/>
          </a:prstGeom>
          <a:noFill/>
          <a:ln>
            <a:noFill/>
          </a:ln>
        </p:spPr>
        <p:txBody>
          <a:bodyPr bIns="45375" rIns="90775" lIns="90775" tIns="45375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459" name="Shape 459"/>
          <p:cNvSpPr/>
          <p:nvPr>
            <p:ph idx="2" type="sldImg"/>
          </p:nvPr>
        </p:nvSpPr>
        <p:spPr>
          <a:xfrm>
            <a:off y="696912" x="1120775"/>
            <a:ext cy="3486150" cx="4648198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0" name="Shape 460"/>
          <p:cNvSpPr txBox="1"/>
          <p:nvPr>
            <p:ph idx="1" type="body"/>
          </p:nvPr>
        </p:nvSpPr>
        <p:spPr>
          <a:xfrm>
            <a:off y="4414837" x="920750"/>
            <a:ext cy="4184649" cx="5040312"/>
          </a:xfrm>
          <a:prstGeom prst="rect">
            <a:avLst/>
          </a:prstGeom>
          <a:noFill/>
          <a:ln>
            <a:noFill/>
          </a:ln>
        </p:spPr>
        <p:txBody>
          <a:bodyPr bIns="44600" rIns="89200" lIns="89200" tIns="44600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y="4416425" x="919162"/>
            <a:ext cy="4183060" cx="50434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y="696912" x="1117600"/>
            <a:ext cy="3487737" cx="4649788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y="4416425" x="919162"/>
            <a:ext cy="4183060" cx="50434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y="696912" x="1117600"/>
            <a:ext cy="3487737" cx="4649787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y="4416425" x="919162"/>
            <a:ext cy="4183200" cx="5043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y="696912" x="1117600"/>
            <a:ext cy="3487800" cx="46497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y="4416425" x="919162"/>
            <a:ext cy="4183200" cx="5043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y="696912" x="1117600"/>
            <a:ext cy="3487737" cx="4649788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y="696912" x="1117600"/>
            <a:ext cy="3487737" cx="4649788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4416425" x="919162"/>
            <a:ext cy="4183200" cx="5043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 rot="5400000">
            <a:off y="2105023" x="3781422"/>
            <a:ext cy="1809750" cx="60197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 rot="5400000">
            <a:off y="371474" x="85722"/>
            <a:ext cy="5276847" cx="60197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139700" marL="3429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120650" marL="74295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177800" marL="11430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127000" marL="16002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76200" marL="20574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76200" marL="25146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76200" marL="29718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76200" marL="34290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76200" marL="38862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 txBox="1"/>
          <p:nvPr>
            <p:ph type="ctrTitle"/>
          </p:nvPr>
        </p:nvSpPr>
        <p:spPr>
          <a:xfrm>
            <a:off y="2130425" x="685800"/>
            <a:ext cy="1470023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subTitle"/>
          </p:nvPr>
        </p:nvSpPr>
        <p:spPr>
          <a:xfrm>
            <a:off y="3886200" x="1371600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3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algn="ctr" rtl="0" marR="0" indent="0" marL="4572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8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algn="ctr" rtl="0" marR="0" indent="0" marL="9144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4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algn="ctr" rtl="0" marR="0" indent="0" marL="1371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algn="ctr" rtl="0" marR="0" indent="0" marL="18288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algn="ctr" rtl="0" marR="0" indent="0" marL="2286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algn="ctr" rtl="0" marR="0" indent="0" marL="2743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algn="ctr" rtl="0" marR="0" indent="0" marL="3200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algn="ctr" rtl="0" marR="0" indent="0" marL="3657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y="6356350" x="457200"/>
            <a:ext cy="365125" cx="21335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y="6356350" x="6553200"/>
            <a:ext cy="365125" cx="21335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y="3200400" x="838200"/>
            <a:ext cy="914400" cx="746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y="4114800" x="1295400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trike="noStrike" u="none" b="1" cap="none" baseline="0" sz="200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algn="l" rtl="0" marR="0" indent="120650" marL="74295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algn="l" rtl="0" marR="0" indent="177800" marL="1143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algn="l" rtl="0" marR="0" indent="127000" marL="1600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algn="l" rtl="0" marR="0" indent="76200" marL="20574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algn="l" rtl="0" marR="0" indent="76200" marL="25146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algn="l" rtl="0" marR="0" indent="76200" marL="29718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algn="l" rtl="0" marR="0" indent="76200" marL="34290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algn="l" rtl="0" marR="0" indent="76200" marL="38862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 txBox="1"/>
          <p:nvPr>
            <p:ph type="ctrTitle"/>
          </p:nvPr>
        </p:nvSpPr>
        <p:spPr>
          <a:xfrm>
            <a:off y="2514600" x="685800"/>
            <a:ext cy="20574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trike="noStrike" u="none" b="1" cap="none" baseline="0" sz="4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2"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1524000" x="457200"/>
            <a:ext cy="4495800" cx="7086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139700" marL="3429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120650" marL="74295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177800" marL="11430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127000" marL="16002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76200" marL="20574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76200" marL="25146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76200" marL="29718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76200" marL="34290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76200" marL="38862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0" type="dt"/>
          </p:nvPr>
        </p:nvSpPr>
        <p:spPr>
          <a:xfrm>
            <a:off y="6248400" x="3048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trike="noStrike" u="none" b="0" cap="none" baseline="0" sz="1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trike="noStrike" u="none" b="0" cap="none" baseline="0" sz="1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trike="noStrike" u="none" b="0" cap="none" baseline="0" sz="1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trike="noStrike" u="none" b="0" cap="none" baseline="0" sz="1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trike="noStrike" u="none" b="0" cap="none" baseline="0" sz="1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trike="noStrike" u="none" b="0" cap="none" baseline="0" sz="1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trike="noStrike" u="none" b="0" cap="none" baseline="0" sz="1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trike="noStrike" u="none" b="0" cap="none" baseline="0" sz="1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trike="noStrike" u="none" b="0" cap="none" baseline="0" sz="1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y="4800600" x="1792288"/>
            <a:ext cy="566736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defRPr b="1" sz="20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y="5367337" x="1792288"/>
            <a:ext cy="804861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Arial"/>
              <a:buNone/>
              <a:defRPr sz="1400"/>
            </a:lvl1pPr>
            <a:lvl2pPr rtl="0" indent="0" marL="457200">
              <a:buFont typeface="Arial"/>
              <a:buNone/>
              <a:defRPr sz="1200"/>
            </a:lvl2pPr>
            <a:lvl3pPr rtl="0" indent="0" marL="914400">
              <a:buFont typeface="Arial"/>
              <a:buNone/>
              <a:defRPr sz="1000"/>
            </a:lvl3pPr>
            <a:lvl4pPr rtl="0" indent="0" marL="1371600">
              <a:buFont typeface="Arial"/>
              <a:buNone/>
              <a:defRPr sz="900"/>
            </a:lvl4pPr>
            <a:lvl5pPr rtl="0" indent="0" marL="1828800">
              <a:buFont typeface="Arial"/>
              <a:buNone/>
              <a:defRPr sz="900"/>
            </a:lvl5pPr>
            <a:lvl6pPr rtl="0" indent="0" marL="2286000">
              <a:buFont typeface="Arial"/>
              <a:buNone/>
              <a:defRPr sz="900"/>
            </a:lvl6pPr>
            <a:lvl7pPr rtl="0" indent="0" marL="2743200">
              <a:buFont typeface="Arial"/>
              <a:buNone/>
              <a:defRPr sz="900"/>
            </a:lvl7pPr>
            <a:lvl8pPr rtl="0" indent="0" marL="3200400">
              <a:buFont typeface="Arial"/>
              <a:buNone/>
              <a:defRPr sz="900"/>
            </a:lvl8pPr>
            <a:lvl9pPr rtl="0" indent="0" marL="3657600">
              <a:buFont typeface="Arial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y="273050" x="457200"/>
            <a:ext cy="1162048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defRPr b="1" sz="20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273050" x="3575050"/>
            <a:ext cy="5853111" cx="51117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/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y="1435100" x="457200"/>
            <a:ext cy="4691063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Arial"/>
              <a:buNone/>
              <a:defRPr sz="1400"/>
            </a:lvl1pPr>
            <a:lvl2pPr rtl="0" indent="0" marL="457200">
              <a:buFont typeface="Arial"/>
              <a:buNone/>
              <a:defRPr sz="1200"/>
            </a:lvl2pPr>
            <a:lvl3pPr rtl="0" indent="0" marL="914400">
              <a:buFont typeface="Arial"/>
              <a:buNone/>
              <a:defRPr sz="1000"/>
            </a:lvl3pPr>
            <a:lvl4pPr rtl="0" indent="0" marL="1371600">
              <a:buFont typeface="Arial"/>
              <a:buNone/>
              <a:defRPr sz="900"/>
            </a:lvl4pPr>
            <a:lvl5pPr rtl="0" indent="0" marL="1828800">
              <a:buFont typeface="Arial"/>
              <a:buNone/>
              <a:defRPr sz="900"/>
            </a:lvl5pPr>
            <a:lvl6pPr rtl="0" indent="0" marL="2286000">
              <a:buFont typeface="Arial"/>
              <a:buNone/>
              <a:defRPr sz="900"/>
            </a:lvl6pPr>
            <a:lvl7pPr rtl="0" indent="0" marL="2743200">
              <a:buFont typeface="Arial"/>
              <a:buNone/>
              <a:defRPr sz="900"/>
            </a:lvl7pPr>
            <a:lvl8pPr rtl="0" indent="0" marL="3200400">
              <a:buFont typeface="Arial"/>
              <a:buNone/>
              <a:defRPr sz="900"/>
            </a:lvl8pPr>
            <a:lvl9pPr rtl="0" indent="0" marL="3657600">
              <a:buFont typeface="Arial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y="1535112" x="457200"/>
            <a:ext cy="639762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Arial"/>
              <a:buNone/>
              <a:defRPr b="1" sz="2400"/>
            </a:lvl1pPr>
            <a:lvl2pPr rtl="0" indent="0" marL="457200">
              <a:buFont typeface="Arial"/>
              <a:buNone/>
              <a:defRPr b="1" sz="2000"/>
            </a:lvl2pPr>
            <a:lvl3pPr rtl="0" indent="0" marL="914400">
              <a:buFont typeface="Arial"/>
              <a:buNone/>
              <a:defRPr b="1" sz="1800"/>
            </a:lvl3pPr>
            <a:lvl4pPr rtl="0" indent="0" marL="1371600">
              <a:buFont typeface="Arial"/>
              <a:buNone/>
              <a:defRPr b="1" sz="1600"/>
            </a:lvl4pPr>
            <a:lvl5pPr rtl="0" indent="0" marL="1828800">
              <a:buFont typeface="Arial"/>
              <a:buNone/>
              <a:defRPr b="1" sz="1600"/>
            </a:lvl5pPr>
            <a:lvl6pPr rtl="0" indent="0" marL="2286000">
              <a:buFont typeface="Arial"/>
              <a:buNone/>
              <a:defRPr b="1" sz="1600"/>
            </a:lvl6pPr>
            <a:lvl7pPr rtl="0" indent="0" marL="2743200">
              <a:buFont typeface="Arial"/>
              <a:buNone/>
              <a:defRPr b="1" sz="1600"/>
            </a:lvl7pPr>
            <a:lvl8pPr rtl="0" indent="0" marL="3200400">
              <a:buFont typeface="Arial"/>
              <a:buNone/>
              <a:defRPr b="1" sz="1600"/>
            </a:lvl8pPr>
            <a:lvl9pPr rtl="0" indent="0" marL="3657600">
              <a:buFont typeface="Arial"/>
              <a:buNone/>
              <a:defRPr b="1" sz="1600"/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y="2174875" x="457200"/>
            <a:ext cy="3951285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/>
        </p:txBody>
      </p:sp>
      <p:sp>
        <p:nvSpPr>
          <p:cNvPr id="33" name="Shape 33"/>
          <p:cNvSpPr txBox="1"/>
          <p:nvPr>
            <p:ph idx="3" type="body"/>
          </p:nvPr>
        </p:nvSpPr>
        <p:spPr>
          <a:xfrm>
            <a:off y="1535112" x="4645025"/>
            <a:ext cy="639762" cx="404177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Arial"/>
              <a:buNone/>
              <a:defRPr b="1" sz="2400"/>
            </a:lvl1pPr>
            <a:lvl2pPr rtl="0" indent="0" marL="457200">
              <a:buFont typeface="Arial"/>
              <a:buNone/>
              <a:defRPr b="1" sz="2000"/>
            </a:lvl2pPr>
            <a:lvl3pPr rtl="0" indent="0" marL="914400">
              <a:buFont typeface="Arial"/>
              <a:buNone/>
              <a:defRPr b="1" sz="1800"/>
            </a:lvl3pPr>
            <a:lvl4pPr rtl="0" indent="0" marL="1371600">
              <a:buFont typeface="Arial"/>
              <a:buNone/>
              <a:defRPr b="1" sz="1600"/>
            </a:lvl4pPr>
            <a:lvl5pPr rtl="0" indent="0" marL="1828800">
              <a:buFont typeface="Arial"/>
              <a:buNone/>
              <a:defRPr b="1" sz="1600"/>
            </a:lvl5pPr>
            <a:lvl6pPr rtl="0" indent="0" marL="2286000">
              <a:buFont typeface="Arial"/>
              <a:buNone/>
              <a:defRPr b="1" sz="1600"/>
            </a:lvl6pPr>
            <a:lvl7pPr rtl="0" indent="0" marL="2743200">
              <a:buFont typeface="Arial"/>
              <a:buNone/>
              <a:defRPr b="1" sz="1600"/>
            </a:lvl7pPr>
            <a:lvl8pPr rtl="0" indent="0" marL="3200400">
              <a:buFont typeface="Arial"/>
              <a:buNone/>
              <a:defRPr b="1" sz="1600"/>
            </a:lvl8pPr>
            <a:lvl9pPr rtl="0" indent="0" marL="3657600">
              <a:buFont typeface="Arial"/>
              <a:buNone/>
              <a:defRPr b="1" sz="1600"/>
            </a:lvl9pPr>
          </a:lstStyle>
          <a:p/>
        </p:txBody>
      </p:sp>
      <p:sp>
        <p:nvSpPr>
          <p:cNvPr id="34" name="Shape 34"/>
          <p:cNvSpPr txBox="1"/>
          <p:nvPr>
            <p:ph idx="4" type="body"/>
          </p:nvPr>
        </p:nvSpPr>
        <p:spPr>
          <a:xfrm>
            <a:off y="2174875" x="4645025"/>
            <a:ext cy="3951285" cx="404177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y="1524000" x="457200"/>
            <a:ext cy="4495800" cx="34670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y="1524000" x="4076700"/>
            <a:ext cy="4495800" cx="34670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y="44069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defRPr b="1" cap="small" sz="40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y="2906713" x="722312"/>
            <a:ext cy="15001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Arial"/>
              <a:buNone/>
              <a:defRPr sz="2000"/>
            </a:lvl1pPr>
            <a:lvl2pPr rtl="0" indent="0" marL="457200">
              <a:buFont typeface="Arial"/>
              <a:buNone/>
              <a:defRPr sz="1800"/>
            </a:lvl2pPr>
            <a:lvl3pPr rtl="0" indent="0" marL="914400">
              <a:buFont typeface="Arial"/>
              <a:buNone/>
              <a:defRPr sz="1600"/>
            </a:lvl3pPr>
            <a:lvl4pPr rtl="0" indent="0" marL="1371600">
              <a:buFont typeface="Arial"/>
              <a:buNone/>
              <a:defRPr sz="1400"/>
            </a:lvl4pPr>
            <a:lvl5pPr rtl="0" indent="0" marL="1828800">
              <a:buFont typeface="Arial"/>
              <a:buNone/>
              <a:defRPr sz="1400"/>
            </a:lvl5pPr>
            <a:lvl6pPr rtl="0" indent="0" marL="2286000">
              <a:buFont typeface="Arial"/>
              <a:buNone/>
              <a:defRPr sz="1400"/>
            </a:lvl6pPr>
            <a:lvl7pPr rtl="0" indent="0" marL="2743200">
              <a:buFont typeface="Arial"/>
              <a:buNone/>
              <a:defRPr sz="1400"/>
            </a:lvl7pPr>
            <a:lvl8pPr rtl="0" indent="0" marL="3200400">
              <a:buFont typeface="Arial"/>
              <a:buNone/>
              <a:defRPr sz="1400"/>
            </a:lvl8pPr>
            <a:lvl9pPr rtl="0" indent="0" marL="3657600">
              <a:buFont typeface="Arial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1524000" x="457200"/>
            <a:ext cy="4495800" cx="7086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139700" marL="3429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120650" marL="74295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177800" marL="11430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127000" marL="16002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76200" marL="20574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76200" marL="25146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76200" marL="29718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76200" marL="34290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76200" marL="38862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4.xml" Type="http://schemas.openxmlformats.org/officeDocument/2006/relationships/theme" Id="rId14"/><Relationship Target="../media/image02.jpg" Type="http://schemas.openxmlformats.org/officeDocument/2006/relationships/image" Id="rId2"/><Relationship Target="../slideLayouts/slideLayout9.xml" Type="http://schemas.openxmlformats.org/officeDocument/2006/relationships/slideLayout" Id="rId12"/><Relationship Target="../media/image00.jpg" Type="http://schemas.openxmlformats.org/officeDocument/2006/relationships/image" Id="rId1"/><Relationship Target="../slideLayouts/slideLayout10.xml" Type="http://schemas.openxmlformats.org/officeDocument/2006/relationships/slideLayout" Id="rId13"/><Relationship Target="../slideLayouts/slideLayout1.xml" Type="http://schemas.openxmlformats.org/officeDocument/2006/relationships/slideLayout" Id="rId4"/><Relationship Target="../slideLayouts/slideLayout7.xml" Type="http://schemas.openxmlformats.org/officeDocument/2006/relationships/slideLayout" Id="rId10"/><Relationship Target="../media/image10.png" Type="http://schemas.openxmlformats.org/officeDocument/2006/relationships/image" Id="rId3"/><Relationship Target="../slideLayouts/slideLayout8.xml" Type="http://schemas.openxmlformats.org/officeDocument/2006/relationships/slideLayout" Id="rId11"/><Relationship Target="../slideLayouts/slideLayout6.xml" Type="http://schemas.openxmlformats.org/officeDocument/2006/relationships/slideLayout" Id="rId9"/><Relationship Target="../slideLayouts/slideLayout3.xml" Type="http://schemas.openxmlformats.org/officeDocument/2006/relationships/slideLayout" Id="rId6"/><Relationship Target="../slideLayouts/slideLayout2.xml" Type="http://schemas.openxmlformats.org/officeDocument/2006/relationships/slideLayout" Id="rId5"/><Relationship Target="../slideLayouts/slideLayout5.xml" Type="http://schemas.openxmlformats.org/officeDocument/2006/relationships/slideLayout" Id="rId8"/><Relationship Target="../slideLayouts/slideLayout4.xml" Type="http://schemas.openxmlformats.org/officeDocument/2006/relationships/slideLayout" Id="rId7"/></Relationships>
</file>

<file path=ppt/slideMasters/_rels/slideMaster2.xml.rels><?xml version="1.0" encoding="UTF-8" standalone="yes"?><Relationships xmlns="http://schemas.openxmlformats.org/package/2006/relationships"><Relationship Target="../media/image02.jpg" Type="http://schemas.openxmlformats.org/officeDocument/2006/relationships/image" Id="rId2"/><Relationship Target="../media/image00.jpg" Type="http://schemas.openxmlformats.org/officeDocument/2006/relationships/image" Id="rId1"/><Relationship Target="../media/image05.png" Type="http://schemas.openxmlformats.org/officeDocument/2006/relationships/image" Id="rId4"/><Relationship Target="../media/image10.png" Type="http://schemas.openxmlformats.org/officeDocument/2006/relationships/image" Id="rId3"/><Relationship Target="../slideLayouts/slideLayout12.xml" Type="http://schemas.openxmlformats.org/officeDocument/2006/relationships/slideLayout" Id="rId6"/><Relationship Target="../slideLayouts/slideLayout11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/>
          <p:nvPr/>
        </p:nvSpPr>
        <p:spPr>
          <a:xfrm>
            <a:off y="6248400" x="0"/>
            <a:ext cy="609597" cx="9143996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</p:sp>
      <p:sp>
        <p:nvSpPr>
          <p:cNvPr id="10" name="Shape 10"/>
          <p:cNvSpPr/>
          <p:nvPr/>
        </p:nvSpPr>
        <p:spPr>
          <a:xfrm>
            <a:off y="0" x="0"/>
            <a:ext cy="1219199" cx="914399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11" name="Shape 11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524000" x="457200"/>
            <a:ext cy="4495800" cx="7086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139700" marL="3429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1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algn="l" rtl="0" marR="0" indent="120650" marL="74295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algn="l" rtl="0" marR="0" indent="177800" marL="1143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algn="l" rtl="0" marR="0" indent="127000" marL="1600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algn="l" rtl="0" marR="0" indent="76200" marL="20574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algn="l" rtl="0" marR="0" indent="76200" marL="25146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algn="l" rtl="0" marR="0" indent="76200" marL="29718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algn="l" rtl="0" marR="0" indent="76200" marL="34290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algn="l" rtl="0" marR="0" indent="76200" marL="38862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13" name="Shape 13"/>
          <p:cNvSpPr/>
          <p:nvPr/>
        </p:nvSpPr>
        <p:spPr>
          <a:xfrm>
            <a:off y="6308146" x="7710174"/>
            <a:ext cy="445077" cx="12052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cxnSp>
        <p:nvCxnSpPr>
          <p:cNvPr id="14" name="Shape 14"/>
          <p:cNvCxnSpPr/>
          <p:nvPr/>
        </p:nvCxnSpPr>
        <p:spPr>
          <a:xfrm>
            <a:off y="6248400" x="1066800"/>
            <a:ext cy="609599" cx="0"/>
          </a:xfrm>
          <a:prstGeom prst="straightConnector1">
            <a:avLst/>
          </a:prstGeom>
          <a:noFill/>
          <a:ln w="9525" cap="rnd">
            <a:solidFill>
              <a:srgbClr val="CC9900"/>
            </a:solidFill>
            <a:prstDash val="solid"/>
            <a:miter/>
            <a:headEnd w="med" len="med" type="none"/>
            <a:tailEnd w="med" len="med" type="none"/>
          </a:ln>
        </p:spPr>
      </p:cxnSp>
      <p:sp>
        <p:nvSpPr>
          <p:cNvPr id="15" name="Shape 15"/>
          <p:cNvSpPr txBox="1"/>
          <p:nvPr/>
        </p:nvSpPr>
        <p:spPr>
          <a:xfrm>
            <a:off y="2174875" x="9661525"/>
            <a:ext cy="457200" cx="1841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/>
          <p:nvPr/>
        </p:nvSpPr>
        <p:spPr>
          <a:xfrm>
            <a:off y="6248400" x="0"/>
            <a:ext cy="609597" cx="9143996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</p:sp>
      <p:sp>
        <p:nvSpPr>
          <p:cNvPr id="53" name="Shape 53"/>
          <p:cNvSpPr/>
          <p:nvPr/>
        </p:nvSpPr>
        <p:spPr>
          <a:xfrm>
            <a:off y="0" x="0"/>
            <a:ext cy="1219199" cx="914399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54" name="Shape 54"/>
          <p:cNvSpPr/>
          <p:nvPr/>
        </p:nvSpPr>
        <p:spPr>
          <a:xfrm>
            <a:off y="6308146" x="7710174"/>
            <a:ext cy="445077" cx="12052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cxnSp>
        <p:nvCxnSpPr>
          <p:cNvPr id="55" name="Shape 55"/>
          <p:cNvCxnSpPr/>
          <p:nvPr/>
        </p:nvCxnSpPr>
        <p:spPr>
          <a:xfrm>
            <a:off y="6248400" x="1066800"/>
            <a:ext cy="609599" cx="0"/>
          </a:xfrm>
          <a:prstGeom prst="straightConnector1">
            <a:avLst/>
          </a:prstGeom>
          <a:noFill/>
          <a:ln w="9525" cap="rnd">
            <a:solidFill>
              <a:srgbClr val="CC9900"/>
            </a:solidFill>
            <a:prstDash val="solid"/>
            <a:miter/>
            <a:headEnd w="med" len="med" type="none"/>
            <a:tailEnd w="med" len="med" type="none"/>
          </a:ln>
        </p:spPr>
      </p:cxnSp>
      <p:sp>
        <p:nvSpPr>
          <p:cNvPr id="56" name="Shape 56"/>
          <p:cNvSpPr txBox="1"/>
          <p:nvPr/>
        </p:nvSpPr>
        <p:spPr>
          <a:xfrm>
            <a:off y="2174875" x="9661525"/>
            <a:ext cy="457200" cx="1841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57" name="Shape 57"/>
          <p:cNvSpPr/>
          <p:nvPr/>
        </p:nvSpPr>
        <p:spPr>
          <a:xfrm>
            <a:off y="0" x="0"/>
            <a:ext cy="1828798" cx="91439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58" name="Shape 58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1524000" x="457200"/>
            <a:ext cy="4495800" cx="7086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139700" marL="3429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1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algn="l" rtl="0" marR="0" indent="120650" marL="74295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algn="l" rtl="0" marR="0" indent="177800" marL="1143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algn="l" rtl="0" marR="0" indent="127000" marL="1600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algn="l" rtl="0" marR="0" indent="76200" marL="20574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algn="l" rtl="0" marR="0" indent="76200" marL="25146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algn="l" rtl="0" marR="0" indent="76200" marL="29718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algn="l" rtl="0" marR="0" indent="76200" marL="34290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algn="l" rtl="0" marR="0" indent="76200" marL="38862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1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y="6248400" x="3048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trike="noStrike" u="none" b="0" cap="none" baseline="0" sz="1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trike="noStrike" u="none" b="0" cap="none" baseline="0" sz="1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trike="noStrike" u="none" b="0" cap="none" baseline="0" sz="1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trike="noStrike" u="none" b="0" cap="none" baseline="0" sz="1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trike="noStrike" u="none" b="0" cap="none" baseline="0" sz="1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trike="noStrike" u="none" b="0" cap="none" baseline="0" sz="1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trike="noStrike" u="none" b="0" cap="none" baseline="0" sz="1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trike="noStrike" u="none" b="0" cap="none" baseline="0" sz="1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trike="noStrike" u="none" b="0" cap="none" baseline="0" sz="1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8" r:id="rId5"/>
    <p:sldLayoutId id="2147483659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2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09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14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8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8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19.jp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20.jpg" Type="http://schemas.openxmlformats.org/officeDocument/2006/relationships/image" Id="rId4"/><Relationship Target="../media/image01.jp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8.xml" Type="http://schemas.openxmlformats.org/officeDocument/2006/relationships/slideLayout" Id="rId1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8.xml" Type="http://schemas.openxmlformats.org/officeDocument/2006/relationships/slideLayout" Id="rId1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23.jpg" Type="http://schemas.openxmlformats.org/officeDocument/2006/relationships/image" Id="rId4"/><Relationship Target="../media/image12.pn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8.xml" Type="http://schemas.openxmlformats.org/officeDocument/2006/relationships/slideLayout" Id="rId1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15.jpg" Type="http://schemas.openxmlformats.org/officeDocument/2006/relationships/image" Id="rId3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22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25.jpg" Type="http://schemas.openxmlformats.org/officeDocument/2006/relationships/image" Id="rId3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18.png" Type="http://schemas.openxmlformats.org/officeDocument/2006/relationships/image" Id="rId3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16.png" Type="http://schemas.openxmlformats.org/officeDocument/2006/relationships/image" Id="rId3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17.png" Type="http://schemas.openxmlformats.org/officeDocument/2006/relationships/image" Id="rId3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21.png" Type="http://schemas.openxmlformats.org/officeDocument/2006/relationships/image" Id="rId3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27.png" Type="http://schemas.openxmlformats.org/officeDocument/2006/relationships/image" Id="rId3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24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26.png" Type="http://schemas.openxmlformats.org/officeDocument/2006/relationships/image" Id="rId3"/></Relationships>
</file>

<file path=ppt/slides/_rels/slide41.xml.rels><?xml version="1.0" encoding="UTF-8" standalone="yes"?><Relationships xmlns="http://schemas.openxmlformats.org/package/2006/relationships"><Relationship Target="../notesSlides/notesSlide41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28.jpg" Type="http://schemas.openxmlformats.org/officeDocument/2006/relationships/image" Id="rId4"/><Relationship Target="../media/image29.jpg" Type="http://schemas.openxmlformats.org/officeDocument/2006/relationships/image" Id="rId3"/></Relationships>
</file>

<file path=ppt/slides/_rels/slide42.xml.rels><?xml version="1.0" encoding="UTF-8" standalone="yes"?><Relationships xmlns="http://schemas.openxmlformats.org/package/2006/relationships"><Relationship Target="../notesSlides/notesSlide42.xml" Type="http://schemas.openxmlformats.org/officeDocument/2006/relationships/notesSlide" Id="rId2"/><Relationship Target="../slideLayouts/slideLayout8.xml" Type="http://schemas.openxmlformats.org/officeDocument/2006/relationships/slideLayout" Id="rId1"/></Relationships>
</file>

<file path=ppt/slides/_rels/slide43.xml.rels><?xml version="1.0" encoding="UTF-8" standalone="yes"?><Relationships xmlns="http://schemas.openxmlformats.org/package/2006/relationships"><Relationship Target="../notesSlides/notesSlide43.xml" Type="http://schemas.openxmlformats.org/officeDocument/2006/relationships/notesSlide" Id="rId2"/><Relationship Target="../slideLayouts/slideLayout1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8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>
            <p:ph type="ctrTitle"/>
          </p:nvPr>
        </p:nvSpPr>
        <p:spPr>
          <a:xfrm>
            <a:off y="2514600" x="685800"/>
            <a:ext cy="20574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4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Under the Sun Drink Mixer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Group 4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y="5029200" x="1600200"/>
            <a:ext cy="1200150" cx="59435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18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Laura Cano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18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Moises Dominguez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18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Michael Tyrlik</a:t>
            </a:r>
            <a:br>
              <a:rPr strike="noStrike" u="none" b="1" cap="none" baseline="0" sz="18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strike="noStrike" u="none" b="1" cap="none" baseline="0" sz="18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Stephen Zimmerman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Pickup Drinks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y="1524000" x="457200"/>
            <a:ext cy="4495800" cx="5640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3175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9027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Reservation only valid for 10 minutes</a:t>
            </a:r>
          </a:p>
          <a:p>
            <a:pPr algn="l" rtl="0" lvl="0" marR="0" indent="0" mar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  <a:p>
            <a:pPr algn="l" rtl="0" lvl="0" marR="0" indent="-317500" marL="4572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59027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Barcode will be presented and manually dismissed</a:t>
            </a:r>
          </a:p>
          <a:p>
            <a:r>
              <a:t/>
            </a:r>
          </a:p>
        </p:txBody>
      </p:sp>
      <p:sp>
        <p:nvSpPr>
          <p:cNvPr id="152" name="Shape 152"/>
          <p:cNvSpPr/>
          <p:nvPr/>
        </p:nvSpPr>
        <p:spPr>
          <a:xfrm>
            <a:off y="1524007" x="6010925"/>
            <a:ext cy="4275116" cx="286735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Maintenance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y="1517073" x="228600"/>
            <a:ext cy="4598133" cx="385927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3175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9027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iOS application can query the database to determine amount of unreserved ingredients</a:t>
            </a:r>
          </a:p>
          <a:p>
            <a:r>
              <a:t/>
            </a:r>
          </a:p>
          <a:p>
            <a:pPr algn="l" rtl="0" lvl="0" marR="0" indent="-317500" marL="4572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59027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Ability to update the fill level of the ingredient canisters directly from the iOS application.</a:t>
            </a:r>
          </a:p>
        </p:txBody>
      </p:sp>
      <p:sp>
        <p:nvSpPr>
          <p:cNvPr id="159" name="Shape 159"/>
          <p:cNvSpPr/>
          <p:nvPr/>
        </p:nvSpPr>
        <p:spPr>
          <a:xfrm>
            <a:off y="1447800" x="5029200"/>
            <a:ext cy="4598133" cx="2590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LAMP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y="1524000" x="457200"/>
            <a:ext cy="4495800" cx="7086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Linux </a:t>
            </a:r>
          </a:p>
          <a:p>
            <a:r>
              <a:t/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Apache (open source web server)</a:t>
            </a:r>
          </a:p>
          <a:p>
            <a:r>
              <a:t/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MySQL (Database Management System)</a:t>
            </a:r>
          </a:p>
          <a:p>
            <a:r>
              <a:t/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PHP (Web page communication)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0" name="Shape 170"/>
          <p:cNvSpPr/>
          <p:nvPr/>
        </p:nvSpPr>
        <p:spPr>
          <a:xfrm>
            <a:off y="1682675" x="749425"/>
            <a:ext cy="4284600" cx="45743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71" name="Shape 171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small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Web Service </a:t>
            </a:r>
          </a:p>
        </p:txBody>
      </p:sp>
      <p:sp>
        <p:nvSpPr>
          <p:cNvPr id="172" name="Shape 172"/>
          <p:cNvSpPr/>
          <p:nvPr/>
        </p:nvSpPr>
        <p:spPr>
          <a:xfrm>
            <a:off y="1636575" x="6829725"/>
            <a:ext cy="2184600" cx="15623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73" name="Shape 173"/>
          <p:cNvSpPr/>
          <p:nvPr/>
        </p:nvSpPr>
        <p:spPr>
          <a:xfrm>
            <a:off y="2044875" x="2552300"/>
            <a:ext cy="911998" cx="2531099"/>
          </a:xfrm>
          <a:prstGeom prst="rect">
            <a:avLst/>
          </a:prstGeom>
          <a:solidFill>
            <a:srgbClr val="3C78D8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74" name="Shape 174"/>
          <p:cNvSpPr/>
          <p:nvPr/>
        </p:nvSpPr>
        <p:spPr>
          <a:xfrm>
            <a:off y="3539437" x="2523950"/>
            <a:ext cy="975598" cx="2587800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cxnSp>
        <p:nvCxnSpPr>
          <p:cNvPr id="175" name="Shape 175"/>
          <p:cNvCxnSpPr>
            <a:stCxn id="173" idx="3"/>
            <a:endCxn id="172" idx="1"/>
          </p:cNvCxnSpPr>
          <p:nvPr/>
        </p:nvCxnSpPr>
        <p:spPr>
          <a:xfrm>
            <a:off y="2500874" x="5083399"/>
            <a:ext cy="228001" cx="1746325"/>
          </a:xfrm>
          <a:prstGeom prst="straightConnector1">
            <a:avLst/>
          </a:prstGeom>
          <a:noFill/>
          <a:ln w="19050" cap="flat">
            <a:solidFill>
              <a:srgbClr val="1155CC"/>
            </a:solidFill>
            <a:prstDash val="solid"/>
            <a:round/>
            <a:headEnd w="lg" len="lg" type="stealth"/>
            <a:tailEnd w="lg" len="lg" type="triangle"/>
          </a:ln>
        </p:spPr>
      </p:cxnSp>
      <p:sp>
        <p:nvSpPr>
          <p:cNvPr id="176" name="Shape 176"/>
          <p:cNvSpPr/>
          <p:nvPr/>
        </p:nvSpPr>
        <p:spPr>
          <a:xfrm>
            <a:off y="4291500" x="5691425"/>
            <a:ext cy="806100" cx="27713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cxnSp>
        <p:nvCxnSpPr>
          <p:cNvPr id="177" name="Shape 177"/>
          <p:cNvCxnSpPr>
            <a:stCxn id="174" idx="3"/>
            <a:endCxn id="176" idx="1"/>
          </p:cNvCxnSpPr>
          <p:nvPr/>
        </p:nvCxnSpPr>
        <p:spPr>
          <a:xfrm>
            <a:off y="4027236" x="5111750"/>
            <a:ext cy="667313" cx="579674"/>
          </a:xfrm>
          <a:prstGeom prst="straightConnector1">
            <a:avLst/>
          </a:prstGeom>
          <a:noFill/>
          <a:ln w="19050" cap="flat">
            <a:solidFill>
              <a:srgbClr val="1155CC"/>
            </a:solidFill>
            <a:prstDash val="solid"/>
            <a:round/>
            <a:headEnd w="lg" len="lg" type="triangle"/>
            <a:tailEnd w="lg" len="lg" type="triangle"/>
          </a:ln>
        </p:spPr>
      </p:cxnSp>
      <p:sp>
        <p:nvSpPr>
          <p:cNvPr id="178" name="Shape 178"/>
          <p:cNvSpPr/>
          <p:nvPr/>
        </p:nvSpPr>
        <p:spPr>
          <a:xfrm>
            <a:off y="2177450" x="890825"/>
            <a:ext cy="2337600" cx="12725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cxnSp>
        <p:nvCxnSpPr>
          <p:cNvPr id="179" name="Shape 179"/>
          <p:cNvCxnSpPr>
            <a:stCxn id="178" idx="3"/>
            <a:endCxn id="173" idx="1"/>
          </p:cNvCxnSpPr>
          <p:nvPr/>
        </p:nvCxnSpPr>
        <p:spPr>
          <a:xfrm rot="10800000" flipH="1">
            <a:off y="2500874" x="2163424"/>
            <a:ext cy="845376" cx="388875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triangle"/>
            <a:tailEnd w="lg" len="lg" type="triangle"/>
          </a:ln>
        </p:spPr>
      </p:cxnSp>
      <p:cxnSp>
        <p:nvCxnSpPr>
          <p:cNvPr id="180" name="Shape 180"/>
          <p:cNvCxnSpPr>
            <a:stCxn id="178" idx="3"/>
            <a:endCxn id="174" idx="1"/>
          </p:cNvCxnSpPr>
          <p:nvPr/>
        </p:nvCxnSpPr>
        <p:spPr>
          <a:xfrm>
            <a:off y="3346250" x="2163424"/>
            <a:ext cy="680986" cx="360525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triangle"/>
            <a:tailEnd w="lg" len="lg" type="triangle"/>
          </a:ln>
        </p:spPr>
      </p:cxnSp>
      <p:sp>
        <p:nvSpPr>
          <p:cNvPr id="181" name="Shape 181"/>
          <p:cNvSpPr txBox="1"/>
          <p:nvPr/>
        </p:nvSpPr>
        <p:spPr>
          <a:xfrm>
            <a:off y="2785625" x="947400"/>
            <a:ext cy="806100" cx="12158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5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SQL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y="2149300" x="2658350"/>
            <a:ext cy="680999" cx="231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Web Service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y="1781675" x="6985250"/>
            <a:ext cy="1942200" cx="1272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iPhone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y="3634025" x="2601800"/>
            <a:ext cy="806100" cx="231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Dispensing Coordinator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y="4397600" x="5755075"/>
            <a:ext cy="579898" cx="2587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CB Software</a:t>
            </a:r>
          </a:p>
        </p:txBody>
      </p:sp>
      <p:sp>
        <p:nvSpPr>
          <p:cNvPr id="186" name="Shape 186"/>
          <p:cNvSpPr/>
          <p:nvPr/>
        </p:nvSpPr>
        <p:spPr>
          <a:xfrm>
            <a:off y="4010550" x="5535450"/>
            <a:ext cy="1983299" cx="3098698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87" name="Shape 187"/>
          <p:cNvSpPr txBox="1"/>
          <p:nvPr/>
        </p:nvSpPr>
        <p:spPr>
          <a:xfrm>
            <a:off y="5393575" x="5699100"/>
            <a:ext cy="474298" cx="277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Control Board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y="5393575" x="1278800"/>
            <a:ext cy="667199" cx="30320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BeagleBone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Web Service</a:t>
            </a:r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y="1524000" x="457200"/>
            <a:ext cy="4495800" cx="7086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3175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8332"/>
              <a:buFont typeface="Arial"/>
              <a:buChar char="•"/>
            </a:pPr>
            <a:r>
              <a:rPr strike="noStrike" u="none" b="1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Coded using PHP</a:t>
            </a:r>
          </a:p>
          <a:p>
            <a:pPr algn="l" rtl="0" lvl="0" marR="0" indent="-317500" marL="4572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58332"/>
              <a:buFont typeface="Arial"/>
              <a:buChar char="•"/>
            </a:pPr>
            <a:r>
              <a:rPr strike="noStrike" u="none" b="1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Send data using POST requests</a:t>
            </a:r>
          </a:p>
          <a:p>
            <a:pPr algn="l" rtl="0" lvl="0" marR="0" indent="-317500" marL="4572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58332"/>
              <a:buFont typeface="Arial"/>
              <a:buChar char="•"/>
            </a:pPr>
            <a:r>
              <a:rPr strike="noStrike" u="none" b="1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Data returned using JSON</a:t>
            </a:r>
          </a:p>
          <a:p>
            <a:pPr algn="l" rtl="0" lvl="0" marR="0" indent="-317500" marL="4572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58332"/>
              <a:buFont typeface="Arial"/>
              <a:buChar char="•"/>
            </a:pPr>
            <a:r>
              <a:rPr strike="noStrike" u="none" b="1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Allows us to:</a:t>
            </a:r>
          </a:p>
          <a:p>
            <a:pPr algn="l" rtl="0" lvl="1" marR="0" indent="-317500" marL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58333"/>
              <a:buFont typeface="Arial"/>
              <a:buChar char="•"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Order Drinks</a:t>
            </a:r>
          </a:p>
          <a:p>
            <a:pPr algn="l" rtl="0" lvl="1" marR="0" indent="-317500" marL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58333"/>
              <a:buFont typeface="Arial"/>
              <a:buChar char="•"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Check Drink Status</a:t>
            </a:r>
          </a:p>
          <a:p>
            <a:pPr algn="l" rtl="0" lvl="1" marR="0" indent="-317500" marL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58333"/>
              <a:buFont typeface="Arial"/>
              <a:buChar char="•"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Cancel Drink</a:t>
            </a:r>
          </a:p>
          <a:p>
            <a:pPr algn="l" rtl="0" lvl="1" marR="0" indent="-317500" marL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58333"/>
              <a:buFont typeface="Arial"/>
              <a:buChar char="•"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Check Canisters</a:t>
            </a:r>
          </a:p>
          <a:p>
            <a:pPr algn="l" rtl="0" lvl="1" marR="0" indent="-317500" marL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58333"/>
              <a:buFont typeface="Arial"/>
              <a:buChar char="•"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Refill Canisters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small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Menu </a:t>
            </a:r>
          </a:p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y="1524000" x="457200"/>
            <a:ext cy="4495800" cx="70866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3175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8332"/>
              <a:buFont typeface="Arial"/>
              <a:buChar char="•"/>
            </a:pPr>
            <a:r>
              <a:rPr strike="noStrike" u="none" b="1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Stored on Server</a:t>
            </a:r>
          </a:p>
          <a:p>
            <a:pPr algn="l" rtl="0" lvl="0" marR="0" indent="-317500" marL="4572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58332"/>
              <a:buFont typeface="Arial"/>
              <a:buChar char="•"/>
            </a:pPr>
            <a:r>
              <a:rPr strike="noStrike" u="none" b="1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Encoded in JSON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201" name="Shape 201"/>
          <p:cNvSpPr/>
          <p:nvPr/>
        </p:nvSpPr>
        <p:spPr>
          <a:xfrm>
            <a:off y="2385175" x="2339425"/>
            <a:ext cy="3570725" cx="41302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6" name="Shape 206"/>
          <p:cNvSpPr/>
          <p:nvPr/>
        </p:nvSpPr>
        <p:spPr>
          <a:xfrm>
            <a:off y="1682675" x="749425"/>
            <a:ext cy="4284600" cx="45743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07" name="Shape 207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small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Database</a:t>
            </a:r>
          </a:p>
        </p:txBody>
      </p:sp>
      <p:sp>
        <p:nvSpPr>
          <p:cNvPr id="208" name="Shape 208"/>
          <p:cNvSpPr/>
          <p:nvPr/>
        </p:nvSpPr>
        <p:spPr>
          <a:xfrm>
            <a:off y="1636575" x="6829725"/>
            <a:ext cy="2184600" cx="15623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09" name="Shape 209"/>
          <p:cNvSpPr/>
          <p:nvPr/>
        </p:nvSpPr>
        <p:spPr>
          <a:xfrm>
            <a:off y="2044875" x="2552300"/>
            <a:ext cy="911998" cx="25310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10" name="Shape 210"/>
          <p:cNvSpPr/>
          <p:nvPr/>
        </p:nvSpPr>
        <p:spPr>
          <a:xfrm>
            <a:off y="3539437" x="2523950"/>
            <a:ext cy="975598" cx="2587800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cxnSp>
        <p:nvCxnSpPr>
          <p:cNvPr id="211" name="Shape 211"/>
          <p:cNvCxnSpPr>
            <a:stCxn id="209" idx="3"/>
            <a:endCxn id="208" idx="1"/>
          </p:cNvCxnSpPr>
          <p:nvPr/>
        </p:nvCxnSpPr>
        <p:spPr>
          <a:xfrm>
            <a:off y="2500874" x="5083399"/>
            <a:ext cy="228001" cx="1746325"/>
          </a:xfrm>
          <a:prstGeom prst="straightConnector1">
            <a:avLst/>
          </a:prstGeom>
          <a:noFill/>
          <a:ln w="19050" cap="flat">
            <a:solidFill>
              <a:srgbClr val="1155CC"/>
            </a:solidFill>
            <a:prstDash val="solid"/>
            <a:round/>
            <a:headEnd w="lg" len="lg" type="stealth"/>
            <a:tailEnd w="lg" len="lg" type="triangle"/>
          </a:ln>
        </p:spPr>
      </p:cxnSp>
      <p:sp>
        <p:nvSpPr>
          <p:cNvPr id="212" name="Shape 212"/>
          <p:cNvSpPr/>
          <p:nvPr/>
        </p:nvSpPr>
        <p:spPr>
          <a:xfrm>
            <a:off y="4291500" x="5691425"/>
            <a:ext cy="806100" cx="27713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cxnSp>
        <p:nvCxnSpPr>
          <p:cNvPr id="213" name="Shape 213"/>
          <p:cNvCxnSpPr>
            <a:stCxn id="210" idx="3"/>
            <a:endCxn id="212" idx="1"/>
          </p:cNvCxnSpPr>
          <p:nvPr/>
        </p:nvCxnSpPr>
        <p:spPr>
          <a:xfrm>
            <a:off y="4027236" x="5111750"/>
            <a:ext cy="667313" cx="579674"/>
          </a:xfrm>
          <a:prstGeom prst="straightConnector1">
            <a:avLst/>
          </a:prstGeom>
          <a:noFill/>
          <a:ln w="19050" cap="flat">
            <a:solidFill>
              <a:srgbClr val="1155CC"/>
            </a:solidFill>
            <a:prstDash val="solid"/>
            <a:round/>
            <a:headEnd w="lg" len="lg" type="triangle"/>
            <a:tailEnd w="lg" len="lg" type="triangle"/>
          </a:ln>
        </p:spPr>
      </p:cxnSp>
      <p:sp>
        <p:nvSpPr>
          <p:cNvPr id="214" name="Shape 214"/>
          <p:cNvSpPr/>
          <p:nvPr/>
        </p:nvSpPr>
        <p:spPr>
          <a:xfrm>
            <a:off y="2177450" x="890825"/>
            <a:ext cy="2337600" cx="1272599"/>
          </a:xfrm>
          <a:prstGeom prst="rect">
            <a:avLst/>
          </a:prstGeom>
          <a:solidFill>
            <a:srgbClr val="93C47D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cxnSp>
        <p:nvCxnSpPr>
          <p:cNvPr id="215" name="Shape 215"/>
          <p:cNvCxnSpPr>
            <a:stCxn id="214" idx="3"/>
            <a:endCxn id="209" idx="1"/>
          </p:cNvCxnSpPr>
          <p:nvPr/>
        </p:nvCxnSpPr>
        <p:spPr>
          <a:xfrm rot="10800000" flipH="1">
            <a:off y="2500874" x="2163424"/>
            <a:ext cy="845376" cx="388875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triangle"/>
            <a:tailEnd w="lg" len="lg" type="triangle"/>
          </a:ln>
        </p:spPr>
      </p:cxnSp>
      <p:cxnSp>
        <p:nvCxnSpPr>
          <p:cNvPr id="216" name="Shape 216"/>
          <p:cNvCxnSpPr>
            <a:stCxn id="214" idx="3"/>
            <a:endCxn id="210" idx="1"/>
          </p:cNvCxnSpPr>
          <p:nvPr/>
        </p:nvCxnSpPr>
        <p:spPr>
          <a:xfrm>
            <a:off y="3346250" x="2163424"/>
            <a:ext cy="680986" cx="360525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triangle"/>
            <a:tailEnd w="lg" len="lg" type="triangle"/>
          </a:ln>
        </p:spPr>
      </p:cxnSp>
      <p:sp>
        <p:nvSpPr>
          <p:cNvPr id="217" name="Shape 217"/>
          <p:cNvSpPr txBox="1"/>
          <p:nvPr/>
        </p:nvSpPr>
        <p:spPr>
          <a:xfrm>
            <a:off y="2785625" x="947400"/>
            <a:ext cy="806100" cx="12158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5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SQL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y="2149300" x="2658350"/>
            <a:ext cy="680999" cx="231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Web Service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y="1781675" x="6985250"/>
            <a:ext cy="1942200" cx="1272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iPhone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y="3634025" x="2601800"/>
            <a:ext cy="806100" cx="231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Dispensing Coordinator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y="4397600" x="5755075"/>
            <a:ext cy="579898" cx="2587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CB Software</a:t>
            </a:r>
          </a:p>
        </p:txBody>
      </p:sp>
      <p:sp>
        <p:nvSpPr>
          <p:cNvPr id="222" name="Shape 222"/>
          <p:cNvSpPr/>
          <p:nvPr/>
        </p:nvSpPr>
        <p:spPr>
          <a:xfrm>
            <a:off y="4010550" x="5535450"/>
            <a:ext cy="1983299" cx="3098698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23" name="Shape 223"/>
          <p:cNvSpPr txBox="1"/>
          <p:nvPr/>
        </p:nvSpPr>
        <p:spPr>
          <a:xfrm>
            <a:off y="5393575" x="5699100"/>
            <a:ext cy="474298" cx="277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Control Board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y="5393575" x="1278800"/>
            <a:ext cy="667199" cx="30320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BeagleBone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Database</a:t>
            </a:r>
          </a:p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y="1524000" x="457200"/>
            <a:ext cy="4495800" cx="7086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Will store ordered drinks and ingredient levels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When the user chooses their drink and places their order, the database will be updated with that drink order with its associated ingredients and a drink ID associated to the barcode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y="0" x="3810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Database Schema</a:t>
            </a:r>
          </a:p>
        </p:txBody>
      </p:sp>
      <p:sp>
        <p:nvSpPr>
          <p:cNvPr id="236" name="Shape 236"/>
          <p:cNvSpPr/>
          <p:nvPr/>
        </p:nvSpPr>
        <p:spPr>
          <a:xfrm>
            <a:off y="1828800" x="2667000"/>
            <a:ext cy="3581400" cx="373204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Ingredient Levels</a:t>
            </a:r>
          </a:p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y="1524000" x="457200"/>
            <a:ext cy="4495800" cx="7086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When an order is placed, the drink ingredients associated will be reserved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Ingredient Levels table will be updated based on the ingredients reserved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small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What is it?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2202441" x="5334000"/>
            <a:ext cy="3886200" cx="354844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958"/>
              <a:buFont typeface="Arial"/>
              <a:buChar char="•"/>
            </a:pPr>
            <a:r>
              <a:rPr strike="noStrike" u="none" b="1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Drink Mixer</a:t>
            </a:r>
          </a:p>
          <a:p>
            <a:pPr algn="l" rtl="0" lvl="0" marR="0" indent="0" mar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98958"/>
              <a:buFont typeface="Arial"/>
              <a:buChar char="•"/>
            </a:pPr>
            <a:r>
              <a:rPr strike="noStrike" u="none" b="1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Solar Powered</a:t>
            </a:r>
          </a:p>
          <a:p>
            <a:pPr algn="l" rtl="0" lvl="0" marR="0" indent="0" mar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98958"/>
              <a:buFont typeface="Arial"/>
              <a:buChar char="•"/>
            </a:pPr>
            <a:r>
              <a:rPr strike="noStrike" u="none" b="1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Automated </a:t>
            </a:r>
          </a:p>
          <a:p>
            <a:pPr algn="l" rtl="0" lvl="0" marR="0" indent="0" mar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98958"/>
              <a:buFont typeface="Arial"/>
              <a:buChar char="•"/>
            </a:pPr>
            <a:r>
              <a:rPr strike="noStrike" u="none" b="1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User Friendly</a:t>
            </a:r>
          </a:p>
          <a:p>
            <a:pPr algn="l" rtl="0" lvl="0" marR="0" indent="0" mar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98958"/>
              <a:buFont typeface="Arial"/>
              <a:buChar char="•"/>
            </a:pPr>
            <a:r>
              <a:rPr strike="noStrike" u="none" b="1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Portable</a:t>
            </a:r>
          </a:p>
        </p:txBody>
      </p:sp>
      <p:sp>
        <p:nvSpPr>
          <p:cNvPr id="80" name="Shape 80"/>
          <p:cNvSpPr/>
          <p:nvPr/>
        </p:nvSpPr>
        <p:spPr>
          <a:xfrm>
            <a:off y="1241550" x="152400"/>
            <a:ext cy="1806449" cx="1828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81" name="Shape 81"/>
          <p:cNvSpPr/>
          <p:nvPr/>
        </p:nvSpPr>
        <p:spPr>
          <a:xfrm rot="5400000">
            <a:off y="2979301" x="1265244"/>
            <a:ext cy="2958859" cx="332396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Database Cleanup Daemon</a:t>
            </a:r>
          </a:p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y="1524000" x="457200"/>
            <a:ext cy="4495800" cx="7086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A Daemon will be implemented to prevent users from ordering drinks and not picking up those drinks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Enforces expiration timers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Reallocates expired drinks ingredients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Deletes barcodes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3" name="Shape 253"/>
          <p:cNvSpPr/>
          <p:nvPr/>
        </p:nvSpPr>
        <p:spPr>
          <a:xfrm>
            <a:off y="1682675" x="749425"/>
            <a:ext cy="4284600" cx="45743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54" name="Shape 254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small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Control Board Software</a:t>
            </a:r>
          </a:p>
        </p:txBody>
      </p:sp>
      <p:sp>
        <p:nvSpPr>
          <p:cNvPr id="255" name="Shape 255"/>
          <p:cNvSpPr/>
          <p:nvPr/>
        </p:nvSpPr>
        <p:spPr>
          <a:xfrm>
            <a:off y="1636575" x="6829725"/>
            <a:ext cy="2184600" cx="15623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56" name="Shape 256"/>
          <p:cNvSpPr/>
          <p:nvPr/>
        </p:nvSpPr>
        <p:spPr>
          <a:xfrm>
            <a:off y="2044875" x="2552300"/>
            <a:ext cy="911998" cx="25310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57" name="Shape 257"/>
          <p:cNvSpPr/>
          <p:nvPr/>
        </p:nvSpPr>
        <p:spPr>
          <a:xfrm>
            <a:off y="3539437" x="2523950"/>
            <a:ext cy="975598" cx="2587800"/>
          </a:xfrm>
          <a:prstGeom prst="rect">
            <a:avLst/>
          </a:prstGeom>
          <a:solidFill>
            <a:srgbClr val="6AA84F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cxnSp>
        <p:nvCxnSpPr>
          <p:cNvPr id="258" name="Shape 258"/>
          <p:cNvCxnSpPr>
            <a:stCxn id="256" idx="3"/>
            <a:endCxn id="255" idx="1"/>
          </p:cNvCxnSpPr>
          <p:nvPr/>
        </p:nvCxnSpPr>
        <p:spPr>
          <a:xfrm>
            <a:off y="2500874" x="5083399"/>
            <a:ext cy="228001" cx="1746325"/>
          </a:xfrm>
          <a:prstGeom prst="straightConnector1">
            <a:avLst/>
          </a:prstGeom>
          <a:noFill/>
          <a:ln w="19050" cap="flat">
            <a:solidFill>
              <a:srgbClr val="1155CC"/>
            </a:solidFill>
            <a:prstDash val="solid"/>
            <a:round/>
            <a:headEnd w="lg" len="lg" type="stealth"/>
            <a:tailEnd w="lg" len="lg" type="triangle"/>
          </a:ln>
        </p:spPr>
      </p:cxnSp>
      <p:sp>
        <p:nvSpPr>
          <p:cNvPr id="259" name="Shape 259"/>
          <p:cNvSpPr/>
          <p:nvPr/>
        </p:nvSpPr>
        <p:spPr>
          <a:xfrm>
            <a:off y="4291500" x="5691425"/>
            <a:ext cy="806100" cx="27713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cxnSp>
        <p:nvCxnSpPr>
          <p:cNvPr id="260" name="Shape 260"/>
          <p:cNvCxnSpPr>
            <a:stCxn id="257" idx="3"/>
            <a:endCxn id="259" idx="1"/>
          </p:cNvCxnSpPr>
          <p:nvPr/>
        </p:nvCxnSpPr>
        <p:spPr>
          <a:xfrm>
            <a:off y="4027236" x="5111750"/>
            <a:ext cy="667313" cx="579674"/>
          </a:xfrm>
          <a:prstGeom prst="straightConnector1">
            <a:avLst/>
          </a:prstGeom>
          <a:noFill/>
          <a:ln w="19050" cap="flat">
            <a:solidFill>
              <a:srgbClr val="1155CC"/>
            </a:solidFill>
            <a:prstDash val="solid"/>
            <a:round/>
            <a:headEnd w="lg" len="lg" type="triangle"/>
            <a:tailEnd w="lg" len="lg" type="triangle"/>
          </a:ln>
        </p:spPr>
      </p:cxnSp>
      <p:sp>
        <p:nvSpPr>
          <p:cNvPr id="261" name="Shape 261"/>
          <p:cNvSpPr/>
          <p:nvPr/>
        </p:nvSpPr>
        <p:spPr>
          <a:xfrm>
            <a:off y="2177450" x="890825"/>
            <a:ext cy="2337600" cx="12725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cxnSp>
        <p:nvCxnSpPr>
          <p:cNvPr id="262" name="Shape 262"/>
          <p:cNvCxnSpPr>
            <a:stCxn id="261" idx="3"/>
            <a:endCxn id="256" idx="1"/>
          </p:cNvCxnSpPr>
          <p:nvPr/>
        </p:nvCxnSpPr>
        <p:spPr>
          <a:xfrm rot="10800000" flipH="1">
            <a:off y="2500874" x="2163424"/>
            <a:ext cy="845376" cx="388875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triangle"/>
            <a:tailEnd w="lg" len="lg" type="triangle"/>
          </a:ln>
        </p:spPr>
      </p:cxnSp>
      <p:cxnSp>
        <p:nvCxnSpPr>
          <p:cNvPr id="263" name="Shape 263"/>
          <p:cNvCxnSpPr>
            <a:stCxn id="261" idx="3"/>
            <a:endCxn id="257" idx="1"/>
          </p:cNvCxnSpPr>
          <p:nvPr/>
        </p:nvCxnSpPr>
        <p:spPr>
          <a:xfrm>
            <a:off y="3346250" x="2163424"/>
            <a:ext cy="680986" cx="360525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triangle"/>
            <a:tailEnd w="lg" len="lg" type="triangle"/>
          </a:ln>
        </p:spPr>
      </p:cxnSp>
      <p:sp>
        <p:nvSpPr>
          <p:cNvPr id="264" name="Shape 264"/>
          <p:cNvSpPr txBox="1"/>
          <p:nvPr/>
        </p:nvSpPr>
        <p:spPr>
          <a:xfrm>
            <a:off y="2785625" x="947400"/>
            <a:ext cy="806100" cx="12158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5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SQL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y="2149300" x="2658350"/>
            <a:ext cy="680999" cx="231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Web Service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y="1781675" x="6985250"/>
            <a:ext cy="1942200" cx="1272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iPhone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y="3634025" x="2601800"/>
            <a:ext cy="806100" cx="231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Dispensing Coordinator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y="4397600" x="5755075"/>
            <a:ext cy="579898" cx="2587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CB Software</a:t>
            </a:r>
          </a:p>
        </p:txBody>
      </p:sp>
      <p:sp>
        <p:nvSpPr>
          <p:cNvPr id="269" name="Shape 269"/>
          <p:cNvSpPr/>
          <p:nvPr/>
        </p:nvSpPr>
        <p:spPr>
          <a:xfrm>
            <a:off y="4010550" x="5597325"/>
            <a:ext cy="1983299" cx="3098698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70" name="Shape 270"/>
          <p:cNvSpPr txBox="1"/>
          <p:nvPr/>
        </p:nvSpPr>
        <p:spPr>
          <a:xfrm>
            <a:off y="5393575" x="5699100"/>
            <a:ext cy="474298" cx="277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Control Board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y="5393575" x="1278800"/>
            <a:ext cy="667199" cx="30320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BeagleBone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5" name="Shape 2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Dispensing Coordinator</a:t>
            </a:r>
          </a:p>
        </p:txBody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y="1524000" x="457200"/>
            <a:ext cy="4495800" cx="7086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3175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8332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Waits for barcodes to be scanned</a:t>
            </a:r>
          </a:p>
          <a:p>
            <a:pPr algn="l" rtl="0" lvl="0" marR="0" indent="-317500" marL="4572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58332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Verifies barcode is valid</a:t>
            </a:r>
          </a:p>
          <a:p>
            <a:pPr algn="l" rtl="0" lvl="0" marR="0" indent="-317500" marL="4572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58332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Sends dispense commands to Control Board</a:t>
            </a:r>
          </a:p>
          <a:p>
            <a:pPr algn="l" rtl="0" lvl="0" marR="0" indent="-317500" marL="4572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58332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Updates the database when successfully dispensed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1" name="Shape 2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2" name="Shape 282"/>
          <p:cNvSpPr/>
          <p:nvPr/>
        </p:nvSpPr>
        <p:spPr>
          <a:xfrm>
            <a:off y="1682675" x="749425"/>
            <a:ext cy="4284600" cx="45743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83" name="Shape 283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small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Control Board Software</a:t>
            </a:r>
          </a:p>
        </p:txBody>
      </p:sp>
      <p:sp>
        <p:nvSpPr>
          <p:cNvPr id="284" name="Shape 284"/>
          <p:cNvSpPr/>
          <p:nvPr/>
        </p:nvSpPr>
        <p:spPr>
          <a:xfrm>
            <a:off y="1636575" x="6829725"/>
            <a:ext cy="2184600" cx="15623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85" name="Shape 285"/>
          <p:cNvSpPr/>
          <p:nvPr/>
        </p:nvSpPr>
        <p:spPr>
          <a:xfrm>
            <a:off y="2044875" x="2552300"/>
            <a:ext cy="911998" cx="25310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86" name="Shape 286"/>
          <p:cNvSpPr/>
          <p:nvPr/>
        </p:nvSpPr>
        <p:spPr>
          <a:xfrm>
            <a:off y="3539437" x="2523950"/>
            <a:ext cy="975598" cx="2587800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cxnSp>
        <p:nvCxnSpPr>
          <p:cNvPr id="287" name="Shape 287"/>
          <p:cNvCxnSpPr>
            <a:stCxn id="285" idx="3"/>
            <a:endCxn id="284" idx="1"/>
          </p:cNvCxnSpPr>
          <p:nvPr/>
        </p:nvCxnSpPr>
        <p:spPr>
          <a:xfrm>
            <a:off y="2500874" x="5083399"/>
            <a:ext cy="228001" cx="1746325"/>
          </a:xfrm>
          <a:prstGeom prst="straightConnector1">
            <a:avLst/>
          </a:prstGeom>
          <a:noFill/>
          <a:ln w="19050" cap="flat">
            <a:solidFill>
              <a:srgbClr val="1155CC"/>
            </a:solidFill>
            <a:prstDash val="solid"/>
            <a:round/>
            <a:headEnd w="lg" len="lg" type="stealth"/>
            <a:tailEnd w="lg" len="lg" type="triangle"/>
          </a:ln>
        </p:spPr>
      </p:cxnSp>
      <p:sp>
        <p:nvSpPr>
          <p:cNvPr id="288" name="Shape 288"/>
          <p:cNvSpPr/>
          <p:nvPr/>
        </p:nvSpPr>
        <p:spPr>
          <a:xfrm>
            <a:off y="4291500" x="5691425"/>
            <a:ext cy="806100" cx="2771399"/>
          </a:xfrm>
          <a:prstGeom prst="rect">
            <a:avLst/>
          </a:prstGeom>
          <a:solidFill>
            <a:srgbClr val="A64D79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cxnSp>
        <p:nvCxnSpPr>
          <p:cNvPr id="289" name="Shape 289"/>
          <p:cNvCxnSpPr>
            <a:stCxn id="286" idx="3"/>
            <a:endCxn id="288" idx="1"/>
          </p:cNvCxnSpPr>
          <p:nvPr/>
        </p:nvCxnSpPr>
        <p:spPr>
          <a:xfrm>
            <a:off y="4027236" x="5111750"/>
            <a:ext cy="667313" cx="579674"/>
          </a:xfrm>
          <a:prstGeom prst="straightConnector1">
            <a:avLst/>
          </a:prstGeom>
          <a:noFill/>
          <a:ln w="19050" cap="flat">
            <a:solidFill>
              <a:srgbClr val="1155CC"/>
            </a:solidFill>
            <a:prstDash val="solid"/>
            <a:round/>
            <a:headEnd w="lg" len="lg" type="triangle"/>
            <a:tailEnd w="lg" len="lg" type="triangle"/>
          </a:ln>
        </p:spPr>
      </p:cxnSp>
      <p:sp>
        <p:nvSpPr>
          <p:cNvPr id="290" name="Shape 290"/>
          <p:cNvSpPr/>
          <p:nvPr/>
        </p:nvSpPr>
        <p:spPr>
          <a:xfrm>
            <a:off y="2177450" x="890825"/>
            <a:ext cy="2337600" cx="12725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cxnSp>
        <p:nvCxnSpPr>
          <p:cNvPr id="291" name="Shape 291"/>
          <p:cNvCxnSpPr>
            <a:stCxn id="290" idx="3"/>
            <a:endCxn id="285" idx="1"/>
          </p:cNvCxnSpPr>
          <p:nvPr/>
        </p:nvCxnSpPr>
        <p:spPr>
          <a:xfrm rot="10800000" flipH="1">
            <a:off y="2500874" x="2163424"/>
            <a:ext cy="845376" cx="388875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triangle"/>
            <a:tailEnd w="lg" len="lg" type="triangle"/>
          </a:ln>
        </p:spPr>
      </p:cxnSp>
      <p:cxnSp>
        <p:nvCxnSpPr>
          <p:cNvPr id="292" name="Shape 292"/>
          <p:cNvCxnSpPr>
            <a:stCxn id="290" idx="3"/>
            <a:endCxn id="286" idx="1"/>
          </p:cNvCxnSpPr>
          <p:nvPr/>
        </p:nvCxnSpPr>
        <p:spPr>
          <a:xfrm>
            <a:off y="3346250" x="2163424"/>
            <a:ext cy="680986" cx="360525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triangle"/>
            <a:tailEnd w="lg" len="lg" type="triangle"/>
          </a:ln>
        </p:spPr>
      </p:cxnSp>
      <p:sp>
        <p:nvSpPr>
          <p:cNvPr id="293" name="Shape 293"/>
          <p:cNvSpPr txBox="1"/>
          <p:nvPr/>
        </p:nvSpPr>
        <p:spPr>
          <a:xfrm>
            <a:off y="2785625" x="947400"/>
            <a:ext cy="806100" cx="12158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5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SQL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y="2149300" x="2658350"/>
            <a:ext cy="680999" cx="231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Web Service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y="1781675" x="6985250"/>
            <a:ext cy="1942200" cx="1272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iPhone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y="3634025" x="2601800"/>
            <a:ext cy="806100" cx="231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Dispensing Coordinator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y="4397600" x="5755075"/>
            <a:ext cy="579898" cx="2587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CB Software</a:t>
            </a:r>
          </a:p>
        </p:txBody>
      </p:sp>
      <p:sp>
        <p:nvSpPr>
          <p:cNvPr id="298" name="Shape 298"/>
          <p:cNvSpPr/>
          <p:nvPr/>
        </p:nvSpPr>
        <p:spPr>
          <a:xfrm>
            <a:off y="4010550" x="5535450"/>
            <a:ext cy="1983299" cx="3098698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99" name="Shape 299"/>
          <p:cNvSpPr txBox="1"/>
          <p:nvPr/>
        </p:nvSpPr>
        <p:spPr>
          <a:xfrm>
            <a:off y="5393575" x="5699100"/>
            <a:ext cy="474298" cx="277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Control Board</a:t>
            </a:r>
          </a:p>
        </p:txBody>
      </p:sp>
      <p:sp>
        <p:nvSpPr>
          <p:cNvPr id="300" name="Shape 300"/>
          <p:cNvSpPr/>
          <p:nvPr/>
        </p:nvSpPr>
        <p:spPr>
          <a:xfrm>
            <a:off y="1682675" x="749425"/>
            <a:ext cy="4284600" cx="45743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01" name="Shape 301"/>
          <p:cNvSpPr txBox="1"/>
          <p:nvPr/>
        </p:nvSpPr>
        <p:spPr>
          <a:xfrm>
            <a:off y="5393575" x="1278800"/>
            <a:ext cy="667199" cx="30320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BeagleBone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5" name="Shape 3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6" name="Shape 306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Control Board Software</a:t>
            </a:r>
          </a:p>
        </p:txBody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y="1524000" x="457200"/>
            <a:ext cy="4495800" cx="7086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 charge of opening solenoids and verifying cup is present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Controls LCD Display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Control Board will receive instructions serially via UART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Communicates with the Dispensing Coordinator on the BeagleBone for instructions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1" name="Shape 3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Control Board Software Example</a:t>
            </a:r>
          </a:p>
        </p:txBody>
      </p:sp>
      <p:sp>
        <p:nvSpPr>
          <p:cNvPr id="313" name="Shape 313"/>
          <p:cNvSpPr/>
          <p:nvPr/>
        </p:nvSpPr>
        <p:spPr>
          <a:xfrm>
            <a:off y="1261712" x="5105398"/>
            <a:ext cy="4892375" cx="31909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graphicFrame>
        <p:nvGraphicFramePr>
          <p:cNvPr id="314" name="Shape 314"/>
          <p:cNvGraphicFramePr/>
          <p:nvPr/>
        </p:nvGraphicFramePr>
        <p:xfrm>
          <a:off y="2133600" x="30480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{479FCE8E-2C80-47EB-BB37-F65BC257D029}</a:tableStyleId>
              </a:tblPr>
              <a:tblGrid>
                <a:gridCol w="1143000"/>
                <a:gridCol w="327660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Clr>
                          <a:srgbClr val="330019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-US">
                          <a:solidFill>
                            <a:srgbClr val="330019"/>
                          </a:solidFill>
                        </a:rPr>
                        <a:t>Command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Clr>
                          <a:srgbClr val="330019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-US">
                          <a:solidFill>
                            <a:srgbClr val="330019"/>
                          </a:solidFill>
                        </a:rPr>
                        <a:t>Meaning</a:t>
                      </a:r>
                    </a:p>
                  </a:txBody>
                  <a:tcPr marR="91450" marB="45725" marT="45725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T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End Line</a:t>
                      </a:r>
                    </a:p>
                  </a:txBody>
                  <a:tcPr marR="91450" marB="45725" marT="45725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Y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Yes</a:t>
                      </a:r>
                    </a:p>
                  </a:txBody>
                  <a:tcPr marR="91450" marB="45725" marT="45725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N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No</a:t>
                      </a:r>
                    </a:p>
                  </a:txBody>
                  <a:tcPr marR="91450" marB="45725" marT="45725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D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Dispense</a:t>
                      </a:r>
                    </a:p>
                  </a:txBody>
                  <a:tcPr marR="91450" marB="45725" marT="45725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F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Finished</a:t>
                      </a:r>
                    </a:p>
                  </a:txBody>
                  <a:tcPr marR="91450" marB="45725" marT="45725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Z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Finished dispensing </a:t>
                      </a:r>
                      <a:br>
                        <a:rPr lang="en-US">
                          <a:solidFill>
                            <a:srgbClr val="000000"/>
                          </a:solidFill>
                        </a:rPr>
                      </a:br>
                      <a:r>
                        <a:rPr lang="en-US">
                          <a:solidFill>
                            <a:srgbClr val="000000"/>
                          </a:solidFill>
                        </a:rPr>
                        <a:t>the current drink</a:t>
                      </a:r>
                    </a:p>
                  </a:txBody>
                  <a:tcPr marR="91450" marB="45725" marT="45725" marL="91450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8" name="Shape 3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9" name="Shape 319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small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Model Design – LCD Screen</a:t>
            </a:r>
          </a:p>
        </p:txBody>
      </p:sp>
      <p:sp>
        <p:nvSpPr>
          <p:cNvPr id="320" name="Shape 320"/>
          <p:cNvSpPr/>
          <p:nvPr/>
        </p:nvSpPr>
        <p:spPr>
          <a:xfrm>
            <a:off y="1723223" x="77850"/>
            <a:ext cy="3406223" cx="53105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21" name="Shape 321"/>
          <p:cNvSpPr/>
          <p:nvPr/>
        </p:nvSpPr>
        <p:spPr>
          <a:xfrm>
            <a:off y="1962150" x="5695950"/>
            <a:ext cy="3009898" cx="32956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cxnSp>
        <p:nvCxnSpPr>
          <p:cNvPr id="322" name="Shape 322"/>
          <p:cNvCxnSpPr/>
          <p:nvPr/>
        </p:nvCxnSpPr>
        <p:spPr>
          <a:xfrm>
            <a:off y="1412874" x="5334000"/>
            <a:ext cy="4378326" cx="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6" name="Shape 3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7" name="Shape 327"/>
          <p:cNvSpPr/>
          <p:nvPr/>
        </p:nvSpPr>
        <p:spPr>
          <a:xfrm>
            <a:off y="1682675" x="749425"/>
            <a:ext cy="4284600" cx="45743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28" name="Shape 328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small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Hardware Overview</a:t>
            </a:r>
          </a:p>
        </p:txBody>
      </p:sp>
      <p:sp>
        <p:nvSpPr>
          <p:cNvPr id="329" name="Shape 329"/>
          <p:cNvSpPr/>
          <p:nvPr/>
        </p:nvSpPr>
        <p:spPr>
          <a:xfrm>
            <a:off y="1636575" x="6829725"/>
            <a:ext cy="2184600" cx="15623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30" name="Shape 330"/>
          <p:cNvSpPr/>
          <p:nvPr/>
        </p:nvSpPr>
        <p:spPr>
          <a:xfrm>
            <a:off y="2044875" x="2552300"/>
            <a:ext cy="911998" cx="25310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31" name="Shape 331"/>
          <p:cNvSpPr/>
          <p:nvPr/>
        </p:nvSpPr>
        <p:spPr>
          <a:xfrm>
            <a:off y="3539437" x="2523950"/>
            <a:ext cy="975598" cx="2587800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cxnSp>
        <p:nvCxnSpPr>
          <p:cNvPr id="332" name="Shape 332"/>
          <p:cNvCxnSpPr>
            <a:stCxn id="330" idx="3"/>
            <a:endCxn id="329" idx="1"/>
          </p:cNvCxnSpPr>
          <p:nvPr/>
        </p:nvCxnSpPr>
        <p:spPr>
          <a:xfrm>
            <a:off y="2500874" x="5083399"/>
            <a:ext cy="228001" cx="1746325"/>
          </a:xfrm>
          <a:prstGeom prst="straightConnector1">
            <a:avLst/>
          </a:prstGeom>
          <a:noFill/>
          <a:ln w="19050" cap="flat">
            <a:solidFill>
              <a:srgbClr val="1155CC"/>
            </a:solidFill>
            <a:prstDash val="solid"/>
            <a:round/>
            <a:headEnd w="lg" len="lg" type="stealth"/>
            <a:tailEnd w="lg" len="lg" type="triangle"/>
          </a:ln>
        </p:spPr>
      </p:cxnSp>
      <p:sp>
        <p:nvSpPr>
          <p:cNvPr id="333" name="Shape 333"/>
          <p:cNvSpPr/>
          <p:nvPr/>
        </p:nvSpPr>
        <p:spPr>
          <a:xfrm>
            <a:off y="4291500" x="5691425"/>
            <a:ext cy="806100" cx="2771399"/>
          </a:xfrm>
          <a:prstGeom prst="rect">
            <a:avLst/>
          </a:prstGeom>
          <a:solidFill>
            <a:srgbClr val="A64D79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cxnSp>
        <p:nvCxnSpPr>
          <p:cNvPr id="334" name="Shape 334"/>
          <p:cNvCxnSpPr>
            <a:stCxn id="331" idx="3"/>
            <a:endCxn id="333" idx="1"/>
          </p:cNvCxnSpPr>
          <p:nvPr/>
        </p:nvCxnSpPr>
        <p:spPr>
          <a:xfrm>
            <a:off y="4027236" x="5111750"/>
            <a:ext cy="667313" cx="579674"/>
          </a:xfrm>
          <a:prstGeom prst="straightConnector1">
            <a:avLst/>
          </a:prstGeom>
          <a:noFill/>
          <a:ln w="19050" cap="flat">
            <a:solidFill>
              <a:srgbClr val="1155CC"/>
            </a:solidFill>
            <a:prstDash val="solid"/>
            <a:round/>
            <a:headEnd w="lg" len="lg" type="triangle"/>
            <a:tailEnd w="lg" len="lg" type="triangle"/>
          </a:ln>
        </p:spPr>
      </p:cxnSp>
      <p:sp>
        <p:nvSpPr>
          <p:cNvPr id="335" name="Shape 335"/>
          <p:cNvSpPr/>
          <p:nvPr/>
        </p:nvSpPr>
        <p:spPr>
          <a:xfrm>
            <a:off y="2177450" x="890825"/>
            <a:ext cy="2337600" cx="12725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cxnSp>
        <p:nvCxnSpPr>
          <p:cNvPr id="336" name="Shape 336"/>
          <p:cNvCxnSpPr>
            <a:stCxn id="335" idx="3"/>
            <a:endCxn id="330" idx="1"/>
          </p:cNvCxnSpPr>
          <p:nvPr/>
        </p:nvCxnSpPr>
        <p:spPr>
          <a:xfrm rot="10800000" flipH="1">
            <a:off y="2500874" x="2163424"/>
            <a:ext cy="845376" cx="388875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triangle"/>
            <a:tailEnd w="lg" len="lg" type="triangle"/>
          </a:ln>
        </p:spPr>
      </p:cxnSp>
      <p:cxnSp>
        <p:nvCxnSpPr>
          <p:cNvPr id="337" name="Shape 337"/>
          <p:cNvCxnSpPr>
            <a:stCxn id="335" idx="3"/>
            <a:endCxn id="331" idx="1"/>
          </p:cNvCxnSpPr>
          <p:nvPr/>
        </p:nvCxnSpPr>
        <p:spPr>
          <a:xfrm>
            <a:off y="3346250" x="2163424"/>
            <a:ext cy="680986" cx="360525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triangle"/>
            <a:tailEnd w="lg" len="lg" type="triangle"/>
          </a:ln>
        </p:spPr>
      </p:cxnSp>
      <p:sp>
        <p:nvSpPr>
          <p:cNvPr id="338" name="Shape 338"/>
          <p:cNvSpPr txBox="1"/>
          <p:nvPr/>
        </p:nvSpPr>
        <p:spPr>
          <a:xfrm>
            <a:off y="2785625" x="947400"/>
            <a:ext cy="806100" cx="12158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5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SQL</a:t>
            </a:r>
          </a:p>
        </p:txBody>
      </p:sp>
      <p:sp>
        <p:nvSpPr>
          <p:cNvPr id="339" name="Shape 339"/>
          <p:cNvSpPr txBox="1"/>
          <p:nvPr/>
        </p:nvSpPr>
        <p:spPr>
          <a:xfrm>
            <a:off y="2149300" x="2658350"/>
            <a:ext cy="680999" cx="231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Web Service</a:t>
            </a:r>
          </a:p>
        </p:txBody>
      </p:sp>
      <p:sp>
        <p:nvSpPr>
          <p:cNvPr id="340" name="Shape 340"/>
          <p:cNvSpPr txBox="1"/>
          <p:nvPr/>
        </p:nvSpPr>
        <p:spPr>
          <a:xfrm>
            <a:off y="1781675" x="6985250"/>
            <a:ext cy="1942200" cx="1272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iPhone</a:t>
            </a:r>
          </a:p>
        </p:txBody>
      </p:sp>
      <p:sp>
        <p:nvSpPr>
          <p:cNvPr id="341" name="Shape 341"/>
          <p:cNvSpPr/>
          <p:nvPr/>
        </p:nvSpPr>
        <p:spPr>
          <a:xfrm>
            <a:off y="4010550" x="5535450"/>
            <a:ext cy="1983299" cx="3098698"/>
          </a:xfrm>
          <a:prstGeom prst="rect">
            <a:avLst/>
          </a:prstGeom>
          <a:solidFill>
            <a:srgbClr val="FFFF00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42" name="Shape 342"/>
          <p:cNvSpPr txBox="1"/>
          <p:nvPr/>
        </p:nvSpPr>
        <p:spPr>
          <a:xfrm>
            <a:off y="3634025" x="2601800"/>
            <a:ext cy="806100" cx="231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Dispensing Coordinator</a:t>
            </a:r>
          </a:p>
        </p:txBody>
      </p:sp>
      <p:sp>
        <p:nvSpPr>
          <p:cNvPr id="343" name="Shape 343"/>
          <p:cNvSpPr txBox="1"/>
          <p:nvPr/>
        </p:nvSpPr>
        <p:spPr>
          <a:xfrm>
            <a:off y="5393575" x="5699100"/>
            <a:ext cy="474298" cx="27713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Control Board</a:t>
            </a:r>
          </a:p>
        </p:txBody>
      </p:sp>
      <p:sp>
        <p:nvSpPr>
          <p:cNvPr id="344" name="Shape 344"/>
          <p:cNvSpPr txBox="1"/>
          <p:nvPr/>
        </p:nvSpPr>
        <p:spPr>
          <a:xfrm>
            <a:off y="4397600" x="5755075"/>
            <a:ext cy="579898" cx="25878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CB Software</a:t>
            </a:r>
          </a:p>
        </p:txBody>
      </p:sp>
      <p:sp>
        <p:nvSpPr>
          <p:cNvPr id="345" name="Shape 345"/>
          <p:cNvSpPr txBox="1"/>
          <p:nvPr/>
        </p:nvSpPr>
        <p:spPr>
          <a:xfrm>
            <a:off y="5393575" x="1278800"/>
            <a:ext cy="667199" cx="30320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BeagleBone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9" name="Shape 3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0" name="Shape 350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Control Board Schematic</a:t>
            </a:r>
          </a:p>
        </p:txBody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y="1524000" x="457200"/>
            <a:ext cy="4495800" cx="7086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352" name="Shape 352"/>
          <p:cNvSpPr/>
          <p:nvPr/>
        </p:nvSpPr>
        <p:spPr>
          <a:xfrm>
            <a:off y="1219200" x="0"/>
            <a:ext cy="4988724" cx="88963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6" name="Shape 3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7" name="Shape 357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small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Sensor</a:t>
            </a:r>
          </a:p>
        </p:txBody>
      </p:sp>
      <p:graphicFrame>
        <p:nvGraphicFramePr>
          <p:cNvPr id="358" name="Shape 358"/>
          <p:cNvGraphicFramePr/>
          <p:nvPr/>
        </p:nvGraphicFramePr>
        <p:xfrm>
          <a:off y="2667000" x="525780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{8AE36EAB-9826-4B34-B545-6A9E280A2C8A}</a:tableStyleId>
              </a:tblPr>
              <a:tblGrid>
                <a:gridCol w="1714500"/>
                <a:gridCol w="1714500"/>
              </a:tblGrid>
              <a:tr h="400050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spcBef>
                          <a:spcPts val="0"/>
                        </a:spcBef>
                        <a:buClr>
                          <a:srgbClr val="FFFFCC"/>
                        </a:buClr>
                        <a:buSzPct val="25000"/>
                        <a:buFont typeface="Arial"/>
                        <a:buNone/>
                      </a:pPr>
                      <a:r>
                        <a:rPr b="1" baseline="0" sz="1400" lang="en-US">
                          <a:solidFill>
                            <a:srgbClr val="33001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Manufacturer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spcBef>
                          <a:spcPts val="0"/>
                        </a:spcBef>
                        <a:buClr>
                          <a:srgbClr val="FFFFCC"/>
                        </a:buClr>
                        <a:buSzPct val="25000"/>
                        <a:buFont typeface="Arial"/>
                        <a:buNone/>
                      </a:pPr>
                      <a:r>
                        <a:rPr b="1" baseline="0" sz="1400" lang="en-US">
                          <a:solidFill>
                            <a:srgbClr val="33001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SparkFun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chemeClr val="dk1"/>
                    </a:solidFill>
                  </a:tcPr>
                </a:tc>
              </a:tr>
              <a:tr h="400050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spcBef>
                          <a:spcPts val="0"/>
                        </a:spcBef>
                        <a:buClr>
                          <a:srgbClr val="22001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sz="1400" lang="en-US">
                          <a:solidFill>
                            <a:srgbClr val="22001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Part Number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CCCB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spcBef>
                          <a:spcPts val="0"/>
                        </a:spcBef>
                        <a:buClr>
                          <a:srgbClr val="220011"/>
                        </a:buClr>
                        <a:buSzPct val="25000"/>
                        <a:buFont typeface="Arial"/>
                        <a:buNone/>
                      </a:pPr>
                      <a:r>
                        <a:rPr b="1" baseline="0" sz="1400" lang="en-US">
                          <a:solidFill>
                            <a:srgbClr val="22001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SEN-00242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CCCBCC"/>
                    </a:solidFill>
                  </a:tcPr>
                </a:tc>
              </a:tr>
              <a:tr h="400050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spcBef>
                          <a:spcPts val="0"/>
                        </a:spcBef>
                        <a:buClr>
                          <a:srgbClr val="22001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sz="1400" lang="en-US">
                          <a:solidFill>
                            <a:srgbClr val="22001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Price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spcBef>
                          <a:spcPts val="0"/>
                        </a:spcBef>
                        <a:buClr>
                          <a:srgbClr val="22001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sz="1400" lang="en-US">
                          <a:solidFill>
                            <a:srgbClr val="22001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13.95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8E7E7"/>
                    </a:solidFill>
                  </a:tcPr>
                </a:tc>
              </a:tr>
              <a:tr h="400050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spcBef>
                          <a:spcPts val="0"/>
                        </a:spcBef>
                        <a:buClr>
                          <a:srgbClr val="22001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sz="1400" lang="en-US">
                          <a:solidFill>
                            <a:srgbClr val="22001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 Supply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spcBef>
                          <a:spcPts val="0"/>
                        </a:spcBef>
                        <a:buClr>
                          <a:srgbClr val="22001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sz="1400" lang="en-US">
                          <a:solidFill>
                            <a:srgbClr val="22001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3V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8E7E7"/>
                    </a:solidFill>
                  </a:tcPr>
                </a:tc>
              </a:tr>
              <a:tr h="400050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spcBef>
                          <a:spcPts val="0"/>
                        </a:spcBef>
                        <a:buClr>
                          <a:srgbClr val="22001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220011"/>
                          </a:solidFill>
                        </a:rPr>
                        <a:t>Distance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spcBef>
                          <a:spcPts val="0"/>
                        </a:spcBef>
                        <a:buClr>
                          <a:srgbClr val="22001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220011"/>
                          </a:solidFill>
                        </a:rPr>
                        <a:t>10cm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8E7E7"/>
                    </a:solidFill>
                  </a:tcPr>
                </a:tc>
              </a:tr>
            </a:tbl>
          </a:graphicData>
        </a:graphic>
      </p:graphicFrame>
      <p:sp>
        <p:nvSpPr>
          <p:cNvPr id="359" name="Shape 359"/>
          <p:cNvSpPr/>
          <p:nvPr/>
        </p:nvSpPr>
        <p:spPr>
          <a:xfrm>
            <a:off y="2226275" x="685800"/>
            <a:ext cy="2480825" cx="385466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small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How Does It Work?</a:t>
            </a:r>
          </a:p>
        </p:txBody>
      </p:sp>
      <p:sp>
        <p:nvSpPr>
          <p:cNvPr id="87" name="Shape 87"/>
          <p:cNvSpPr/>
          <p:nvPr/>
        </p:nvSpPr>
        <p:spPr>
          <a:xfrm>
            <a:off y="1487487" x="1146175"/>
            <a:ext cy="4449761" cx="693102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3" name="Shape 3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4" name="Shape 364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small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12V Solenoid Valves</a:t>
            </a:r>
          </a:p>
        </p:txBody>
      </p:sp>
      <p:graphicFrame>
        <p:nvGraphicFramePr>
          <p:cNvPr id="365" name="Shape 365"/>
          <p:cNvGraphicFramePr/>
          <p:nvPr/>
        </p:nvGraphicFramePr>
        <p:xfrm>
          <a:off y="2133600" x="472440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{A584F773-E6C2-4007-9743-26F7F1BB9C03}</a:tableStyleId>
              </a:tblPr>
              <a:tblGrid>
                <a:gridCol w="1828800"/>
                <a:gridCol w="1828800"/>
              </a:tblGrid>
              <a:tr h="400050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spcBef>
                          <a:spcPts val="0"/>
                        </a:spcBef>
                        <a:buClr>
                          <a:srgbClr val="FFFFCC"/>
                        </a:buClr>
                        <a:buSzPct val="25000"/>
                        <a:buFont typeface="Arial"/>
                        <a:buNone/>
                      </a:pPr>
                      <a:r>
                        <a:rPr b="1" baseline="0" sz="1400" lang="en-US">
                          <a:solidFill>
                            <a:srgbClr val="33001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Manufacturer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spcBef>
                          <a:spcPts val="0"/>
                        </a:spcBef>
                        <a:buClr>
                          <a:srgbClr val="FFFFCC"/>
                        </a:buClr>
                        <a:buSzPct val="25000"/>
                        <a:buFont typeface="Arial"/>
                        <a:buNone/>
                      </a:pPr>
                      <a:r>
                        <a:rPr b="1" baseline="0" sz="1400" lang="en-US">
                          <a:solidFill>
                            <a:srgbClr val="33001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McMaster.Carr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chemeClr val="dk1"/>
                    </a:solidFill>
                  </a:tcPr>
                </a:tc>
              </a:tr>
              <a:tr h="400050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spcBef>
                          <a:spcPts val="0"/>
                        </a:spcBef>
                        <a:buClr>
                          <a:srgbClr val="22001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sz="1400" lang="en-US">
                          <a:solidFill>
                            <a:srgbClr val="22001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Part Number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CCCB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spcBef>
                          <a:spcPts val="0"/>
                        </a:spcBef>
                        <a:buClr>
                          <a:srgbClr val="22001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sz="1400" lang="en-US">
                          <a:solidFill>
                            <a:srgbClr val="22001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7877K313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CCCBCC"/>
                    </a:solidFill>
                  </a:tcPr>
                </a:tc>
              </a:tr>
              <a:tr h="400050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spcBef>
                          <a:spcPts val="0"/>
                        </a:spcBef>
                        <a:buClr>
                          <a:srgbClr val="22001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sz="1400" lang="en-US">
                          <a:solidFill>
                            <a:srgbClr val="22001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Price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spcBef>
                          <a:spcPts val="0"/>
                        </a:spcBef>
                        <a:buClr>
                          <a:srgbClr val="22001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sz="1400" lang="en-US">
                          <a:solidFill>
                            <a:srgbClr val="22001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30.28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8E7E7"/>
                    </a:solidFill>
                  </a:tcPr>
                </a:tc>
              </a:tr>
              <a:tr h="400050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spcBef>
                          <a:spcPts val="0"/>
                        </a:spcBef>
                        <a:buClr>
                          <a:srgbClr val="22001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sz="1400" lang="en-US">
                          <a:solidFill>
                            <a:srgbClr val="22001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Pipe Size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CCCB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spcBef>
                          <a:spcPts val="0"/>
                        </a:spcBef>
                        <a:buClr>
                          <a:srgbClr val="22001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sz="1400" lang="en-US">
                          <a:solidFill>
                            <a:srgbClr val="22001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1/8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CCCBCC"/>
                    </a:solidFill>
                  </a:tcPr>
                </a:tc>
              </a:tr>
              <a:tr h="400050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spcBef>
                          <a:spcPts val="0"/>
                        </a:spcBef>
                        <a:buClr>
                          <a:srgbClr val="22001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sz="1400" lang="en-US">
                          <a:solidFill>
                            <a:srgbClr val="22001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Maximum Psi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spcBef>
                          <a:spcPts val="0"/>
                        </a:spcBef>
                        <a:buClr>
                          <a:srgbClr val="22001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sz="1400" lang="en-US">
                          <a:solidFill>
                            <a:srgbClr val="22001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8E7E7"/>
                    </a:solidFill>
                  </a:tcPr>
                </a:tc>
              </a:tr>
              <a:tr h="400050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spcBef>
                          <a:spcPts val="0"/>
                        </a:spcBef>
                        <a:buClr>
                          <a:srgbClr val="22001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sz="1400" lang="en-US">
                          <a:solidFill>
                            <a:srgbClr val="22001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 Supply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CCCB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spcBef>
                          <a:spcPts val="0"/>
                        </a:spcBef>
                        <a:buClr>
                          <a:srgbClr val="22001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sz="1400" lang="en-US">
                          <a:solidFill>
                            <a:srgbClr val="22001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12V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CCCBCC"/>
                    </a:solidFill>
                  </a:tcPr>
                </a:tc>
              </a:tr>
            </a:tbl>
          </a:graphicData>
        </a:graphic>
      </p:graphicFrame>
      <p:sp>
        <p:nvSpPr>
          <p:cNvPr id="366" name="Shape 366"/>
          <p:cNvSpPr/>
          <p:nvPr/>
        </p:nvSpPr>
        <p:spPr>
          <a:xfrm rot="10800000">
            <a:off y="1600200" x="761999"/>
            <a:ext cy="3888708" cx="3276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0" name="Shape 3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1" name="Shape 371"/>
          <p:cNvSpPr txBox="1"/>
          <p:nvPr>
            <p:ph type="ctrTitle"/>
          </p:nvPr>
        </p:nvSpPr>
        <p:spPr>
          <a:xfrm>
            <a:off y="0" x="594825"/>
            <a:ext cy="1148699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Power Management</a:t>
            </a:r>
          </a:p>
        </p:txBody>
      </p:sp>
      <p:sp>
        <p:nvSpPr>
          <p:cNvPr id="372" name="Shape 372"/>
          <p:cNvSpPr txBox="1"/>
          <p:nvPr>
            <p:ph idx="1" type="subTitle"/>
          </p:nvPr>
        </p:nvSpPr>
        <p:spPr>
          <a:xfrm>
            <a:off y="4191000" x="374350"/>
            <a:ext cy="2057400" cx="82778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572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330019"/>
                </a:solidFill>
                <a:latin typeface="Arial"/>
                <a:ea typeface="Arial"/>
                <a:cs typeface="Arial"/>
                <a:sym typeface="Arial"/>
                <a:rtl val="0"/>
              </a:rPr>
              <a:t>MPPT controller will regulate power from solar panel and output a steady voltage for battery charge with maximum efficiency </a:t>
            </a:r>
          </a:p>
        </p:txBody>
      </p:sp>
      <p:sp>
        <p:nvSpPr>
          <p:cNvPr id="373" name="Shape 373"/>
          <p:cNvSpPr/>
          <p:nvPr/>
        </p:nvSpPr>
        <p:spPr>
          <a:xfrm>
            <a:off y="2259841" x="838200"/>
            <a:ext cy="1371598" cx="1828800"/>
          </a:xfrm>
          <a:prstGeom prst="rect">
            <a:avLst/>
          </a:prstGeom>
          <a:gradFill>
            <a:gsLst>
              <a:gs pos="0">
                <a:srgbClr val="FFFFCD"/>
              </a:gs>
              <a:gs pos="100000">
                <a:srgbClr val="FFFFF2"/>
              </a:gs>
            </a:gsLst>
            <a:lin ang="16200000" scaled="0"/>
          </a:gradFill>
          <a:ln w="9525" cap="flat">
            <a:solidFill>
              <a:srgbClr val="FBFBC6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Calibri"/>
              <a:buNone/>
            </a:pPr>
            <a:r>
              <a:rPr strike="noStrike" u="none" b="0" cap="none" baseline="0" sz="1800" lang="en-US" i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Solar Panel</a:t>
            </a:r>
          </a:p>
        </p:txBody>
      </p:sp>
      <p:sp>
        <p:nvSpPr>
          <p:cNvPr id="374" name="Shape 374"/>
          <p:cNvSpPr/>
          <p:nvPr/>
        </p:nvSpPr>
        <p:spPr>
          <a:xfrm>
            <a:off y="2259841" x="3733800"/>
            <a:ext cy="1371598" cx="1752600"/>
          </a:xfrm>
          <a:prstGeom prst="rect">
            <a:avLst/>
          </a:prstGeom>
          <a:gradFill>
            <a:gsLst>
              <a:gs pos="0">
                <a:srgbClr val="FFFFCD"/>
              </a:gs>
              <a:gs pos="100000">
                <a:srgbClr val="FFFFF2"/>
              </a:gs>
            </a:gsLst>
            <a:lin ang="16200000" scaled="0"/>
          </a:gradFill>
          <a:ln w="9525" cap="flat">
            <a:solidFill>
              <a:srgbClr val="FBFBC6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Calibri"/>
              <a:buNone/>
            </a:pPr>
            <a:r>
              <a:rPr strike="noStrike" u="none" b="0" cap="none" baseline="0" sz="1800" lang="en-US" i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MPPT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Calibri"/>
              <a:buNone/>
            </a:pPr>
            <a:r>
              <a:rPr strike="noStrike" u="none" b="0" cap="none" baseline="0" sz="1800" lang="en-US" i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Controller</a:t>
            </a:r>
          </a:p>
        </p:txBody>
      </p:sp>
      <p:sp>
        <p:nvSpPr>
          <p:cNvPr id="375" name="Shape 375"/>
          <p:cNvSpPr/>
          <p:nvPr/>
        </p:nvSpPr>
        <p:spPr>
          <a:xfrm>
            <a:off y="2259841" x="6614614"/>
            <a:ext cy="1371598" cx="1752600"/>
          </a:xfrm>
          <a:prstGeom prst="rect">
            <a:avLst/>
          </a:prstGeom>
          <a:gradFill>
            <a:gsLst>
              <a:gs pos="0">
                <a:srgbClr val="FFFFCD"/>
              </a:gs>
              <a:gs pos="100000">
                <a:srgbClr val="FFFFF2"/>
              </a:gs>
            </a:gsLst>
            <a:lin ang="16200000" scaled="0"/>
          </a:gradFill>
          <a:ln w="9525" cap="flat">
            <a:solidFill>
              <a:srgbClr val="FBFBC6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Calibri"/>
              <a:buNone/>
            </a:pPr>
            <a:r>
              <a:rPr strike="noStrike" u="none" b="0" cap="none" baseline="0" sz="1800" lang="en-US" i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Battery</a:t>
            </a:r>
          </a:p>
        </p:txBody>
      </p:sp>
      <p:cxnSp>
        <p:nvCxnSpPr>
          <p:cNvPr id="376" name="Shape 376"/>
          <p:cNvCxnSpPr>
            <a:stCxn id="373" idx="3"/>
            <a:endCxn id="374" idx="1"/>
          </p:cNvCxnSpPr>
          <p:nvPr/>
        </p:nvCxnSpPr>
        <p:spPr>
          <a:xfrm>
            <a:off y="2945640" x="2667000"/>
            <a:ext cy="0" cx="1066799"/>
          </a:xfrm>
          <a:prstGeom prst="straightConnector1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377" name="Shape 377"/>
          <p:cNvCxnSpPr>
            <a:stCxn id="374" idx="3"/>
            <a:endCxn id="375" idx="1"/>
          </p:cNvCxnSpPr>
          <p:nvPr/>
        </p:nvCxnSpPr>
        <p:spPr>
          <a:xfrm>
            <a:off y="2945640" x="5486400"/>
            <a:ext cy="0" cx="1128213"/>
          </a:xfrm>
          <a:prstGeom prst="straightConnector1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w="med" len="med" type="none"/>
            <a:tailEnd w="lg" len="lg" type="stealth"/>
          </a:ln>
        </p:spPr>
      </p:cxn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1" name="Shape 3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2" name="Shape 382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Solar Panel Specifications</a:t>
            </a:r>
          </a:p>
        </p:txBody>
      </p:sp>
      <p:sp>
        <p:nvSpPr>
          <p:cNvPr id="383" name="Shape 383"/>
          <p:cNvSpPr txBox="1"/>
          <p:nvPr>
            <p:ph idx="1" type="body"/>
          </p:nvPr>
        </p:nvSpPr>
        <p:spPr>
          <a:xfrm>
            <a:off y="1524000" x="457200"/>
            <a:ext cy="4495800" cx="7086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Two 10 watt solar panel from power tech, Inc.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21.5 in height by 20.25 in width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Voltage at maximum power = 17.3V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Current at maximum power = .59 A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Since both panels will be parallel, the current will be doubled.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7" name="Shape 3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8" name="Shape 388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95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Charge Profile for Lead Acid Battery</a:t>
            </a:r>
          </a:p>
        </p:txBody>
      </p:sp>
      <p:sp>
        <p:nvSpPr>
          <p:cNvPr id="389" name="Shape 389"/>
          <p:cNvSpPr txBox="1"/>
          <p:nvPr>
            <p:ph idx="1" type="body"/>
          </p:nvPr>
        </p:nvSpPr>
        <p:spPr>
          <a:xfrm>
            <a:off y="1600200" x="304800"/>
            <a:ext cy="4419599" cx="81533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484"/>
              <a:buFont typeface="Arial"/>
              <a:buChar char="•"/>
            </a:pPr>
            <a:r>
              <a:rPr strike="noStrike" u="none" b="0" cap="none" baseline="0" sz="2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A 12 volt 12 amp hour lead-acid battery will be used to power project.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ct val="98484"/>
              <a:buFont typeface="Arial"/>
              <a:buChar char="•"/>
            </a:pPr>
            <a:r>
              <a:rPr strike="noStrike" u="none" b="0" cap="none" baseline="0" sz="2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A Constant voltage method will be to charge the battery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strike="noStrike" u="none" b="0" cap="none" baseline="0" sz="2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beaglebone black will be used to implement the constant voltage algorithm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ct val="98484"/>
              <a:buFont typeface="Arial"/>
              <a:buChar char="•"/>
            </a:pPr>
            <a:r>
              <a:rPr strike="noStrike" u="none" b="0" cap="none" baseline="0" sz="2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If battery voltage is lower than 12.55V, a constant charge voltage of 13.5V will be applied.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ct val="98484"/>
              <a:buFont typeface="Arial"/>
              <a:buChar char="•"/>
            </a:pPr>
            <a:r>
              <a:rPr strike="noStrike" u="none" b="0" cap="none" baseline="0" sz="2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battery is fully charge when its voltage is 12.65V, in which case the controller would go into and idle mode in which no charge voltage is applied.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390" name="Shape 390"/>
          <p:cNvSpPr txBox="1"/>
          <p:nvPr/>
        </p:nvSpPr>
        <p:spPr>
          <a:xfrm>
            <a:off y="4724400" x="5257800"/>
            <a:ext cy="338554" cx="342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Reprinted with permission from TI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4" name="Shape 3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5" name="Shape 395"/>
          <p:cNvSpPr txBox="1"/>
          <p:nvPr>
            <p:ph type="title"/>
          </p:nvPr>
        </p:nvSpPr>
        <p:spPr>
          <a:xfrm>
            <a:off y="-12356" x="0"/>
            <a:ext cy="1307756" cx="9144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95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BeagleBone charge flow chart of method</a:t>
            </a:r>
          </a:p>
        </p:txBody>
      </p:sp>
      <p:sp>
        <p:nvSpPr>
          <p:cNvPr id="396" name="Shape 396"/>
          <p:cNvSpPr txBox="1"/>
          <p:nvPr>
            <p:ph idx="1" type="body"/>
          </p:nvPr>
        </p:nvSpPr>
        <p:spPr>
          <a:xfrm>
            <a:off y="1981200" x="76200"/>
            <a:ext cy="2286000" cx="3124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3175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8332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Constant voltage algorithm that will maintain a charge voltage of 13.5 volts</a:t>
            </a:r>
          </a:p>
          <a:p>
            <a:r>
              <a:t/>
            </a:r>
          </a:p>
        </p:txBody>
      </p:sp>
      <p:sp>
        <p:nvSpPr>
          <p:cNvPr id="397" name="Shape 397"/>
          <p:cNvSpPr/>
          <p:nvPr/>
        </p:nvSpPr>
        <p:spPr>
          <a:xfrm>
            <a:off y="1219200" x="3352800"/>
            <a:ext cy="4977713" cx="518477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1" name="Shape 4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2" name="Shape 402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Buck-Boost Converter</a:t>
            </a:r>
          </a:p>
        </p:txBody>
      </p:sp>
      <p:sp>
        <p:nvSpPr>
          <p:cNvPr id="403" name="Shape 403"/>
          <p:cNvSpPr/>
          <p:nvPr/>
        </p:nvSpPr>
        <p:spPr>
          <a:xfrm>
            <a:off y="1219200" x="1397700"/>
            <a:ext cy="3036723" cx="608659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04" name="Shape 404"/>
          <p:cNvSpPr txBox="1"/>
          <p:nvPr/>
        </p:nvSpPr>
        <p:spPr>
          <a:xfrm>
            <a:off y="4255925" x="457200"/>
            <a:ext cy="1994700" cx="8137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3810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A buck circuit and boost circuit in a full bridge configuration will be used to for DC/DC conversion</a:t>
            </a:r>
          </a:p>
          <a:p>
            <a:pPr algn="l" rtl="0" lvl="0" marR="0" indent="-3810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This is a energy effective way to step down or step voltage with minimal energy loss, due to energy storage in the indutor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8" name="Shape 4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9" name="Shape 409"/>
          <p:cNvSpPr txBox="1"/>
          <p:nvPr>
            <p:ph type="title"/>
          </p:nvPr>
        </p:nvSpPr>
        <p:spPr>
          <a:xfrm>
            <a:off y="0" x="49665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95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5 Volt Power Supply</a:t>
            </a:r>
          </a:p>
        </p:txBody>
      </p:sp>
      <p:sp>
        <p:nvSpPr>
          <p:cNvPr id="410" name="Shape 410"/>
          <p:cNvSpPr txBox="1"/>
          <p:nvPr>
            <p:ph idx="1" type="body"/>
          </p:nvPr>
        </p:nvSpPr>
        <p:spPr>
          <a:xfrm>
            <a:off y="4382375" x="751675"/>
            <a:ext cy="15740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8055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LM7805 is a 5 volt 1 Amp linear voltage regulator which will be used to power the BeagleBone </a:t>
            </a:r>
          </a:p>
        </p:txBody>
      </p:sp>
      <p:sp>
        <p:nvSpPr>
          <p:cNvPr id="411" name="Shape 411"/>
          <p:cNvSpPr/>
          <p:nvPr/>
        </p:nvSpPr>
        <p:spPr>
          <a:xfrm>
            <a:off y="1824025" x="1609725"/>
            <a:ext cy="1981200" cx="61259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5" name="Shape 4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6" name="Shape 416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MOSFET</a:t>
            </a:r>
            <a:r>
              <a:rPr strike="noStrike" u="none" b="1" cap="none" baseline="0" sz="32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  <a:r>
              <a:rPr strike="noStrike" u="none" b="0" cap="none" baseline="0" sz="4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Gate driver</a:t>
            </a:r>
          </a:p>
        </p:txBody>
      </p:sp>
      <p:sp>
        <p:nvSpPr>
          <p:cNvPr id="417" name="Shape 417"/>
          <p:cNvSpPr txBox="1"/>
          <p:nvPr>
            <p:ph idx="1" type="body"/>
          </p:nvPr>
        </p:nvSpPr>
        <p:spPr>
          <a:xfrm>
            <a:off y="1346587" x="152400"/>
            <a:ext cy="4574399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3175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8332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IRS2104 is a high voltage, high speed power MOSFET driver with high and low side dependent referenced channel output </a:t>
            </a:r>
          </a:p>
          <a:p>
            <a:pPr algn="l" rtl="0" lvl="0" marR="0" indent="-317500" marL="4572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58332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Two IRS2104 will be used to drive the buck and the boost circuits</a:t>
            </a:r>
          </a:p>
          <a:p>
            <a:r>
              <a:t/>
            </a:r>
          </a:p>
        </p:txBody>
      </p:sp>
      <p:sp>
        <p:nvSpPr>
          <p:cNvPr id="418" name="Shape 418"/>
          <p:cNvSpPr/>
          <p:nvPr/>
        </p:nvSpPr>
        <p:spPr>
          <a:xfrm>
            <a:off y="1219200" x="4210050"/>
            <a:ext cy="4829175" cx="49339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2" name="Shape 4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3" name="Shape 423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95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MPPT Controller schematic</a:t>
            </a:r>
          </a:p>
        </p:txBody>
      </p:sp>
      <p:sp>
        <p:nvSpPr>
          <p:cNvPr id="424" name="Shape 424"/>
          <p:cNvSpPr txBox="1"/>
          <p:nvPr>
            <p:ph idx="1" type="body"/>
          </p:nvPr>
        </p:nvSpPr>
        <p:spPr>
          <a:xfrm>
            <a:off y="5331625" x="285750"/>
            <a:ext cy="630899" cx="7086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425" name="Shape 425"/>
          <p:cNvSpPr/>
          <p:nvPr/>
        </p:nvSpPr>
        <p:spPr>
          <a:xfrm>
            <a:off y="1219200" x="0"/>
            <a:ext cy="4743323" cx="914399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9" name="Shape 4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0" name="Shape 430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small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Budget &amp; Financial Collaboration</a:t>
            </a:r>
          </a:p>
        </p:txBody>
      </p:sp>
      <p:sp>
        <p:nvSpPr>
          <p:cNvPr id="431" name="Shape 431"/>
          <p:cNvSpPr/>
          <p:nvPr/>
        </p:nvSpPr>
        <p:spPr>
          <a:xfrm>
            <a:off y="1281200" x="457200"/>
            <a:ext cy="4258023" cx="80058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small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Applications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1600200" x="457200"/>
            <a:ext cy="4190999" cx="487679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694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Ideal for BBQs and tailgates</a:t>
            </a:r>
          </a:p>
          <a:p>
            <a:pPr algn="l" rtl="0" lvl="0" marR="0" indent="0" mar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694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Avoid long queues to serve a drink, it’s controlled by your phone</a:t>
            </a:r>
          </a:p>
          <a:p>
            <a:pPr algn="l" rtl="0" lvl="0" marR="0" indent="0" mar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694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Increases social interaction by reducing time spent at serving drinks</a:t>
            </a:r>
          </a:p>
          <a:p>
            <a:r>
              <a:t/>
            </a:r>
          </a:p>
        </p:txBody>
      </p:sp>
      <p:sp>
        <p:nvSpPr>
          <p:cNvPr id="94" name="Shape 94"/>
          <p:cNvSpPr/>
          <p:nvPr/>
        </p:nvSpPr>
        <p:spPr>
          <a:xfrm>
            <a:off y="2546675" x="5141875"/>
            <a:ext cy="3701723" cx="38497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5" name="Shape 4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6" name="Shape 436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small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Budget &amp; Financial Collaboration</a:t>
            </a:r>
          </a:p>
        </p:txBody>
      </p:sp>
      <p:sp>
        <p:nvSpPr>
          <p:cNvPr id="437" name="Shape 437"/>
          <p:cNvSpPr/>
          <p:nvPr/>
        </p:nvSpPr>
        <p:spPr>
          <a:xfrm>
            <a:off y="1345100" x="557100"/>
            <a:ext cy="4710025" cx="77922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1" name="Shape 4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2" name="Shape 442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small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Model Design</a:t>
            </a:r>
          </a:p>
        </p:txBody>
      </p:sp>
      <p:sp>
        <p:nvSpPr>
          <p:cNvPr id="443" name="Shape 443"/>
          <p:cNvSpPr/>
          <p:nvPr/>
        </p:nvSpPr>
        <p:spPr>
          <a:xfrm rot="5400000">
            <a:off y="2328164" x="-3035"/>
            <a:ext cy="2895600" cx="404673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44" name="Shape 444"/>
          <p:cNvSpPr/>
          <p:nvPr/>
        </p:nvSpPr>
        <p:spPr>
          <a:xfrm rot="10800000">
            <a:off y="1760730" x="4343400"/>
            <a:ext cy="4038599" cx="417812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8" name="Shape 4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9" name="Shape 449"/>
          <p:cNvSpPr txBox="1"/>
          <p:nvPr>
            <p:ph type="title"/>
          </p:nvPr>
        </p:nvSpPr>
        <p:spPr>
          <a:xfrm>
            <a:off y="1556550" x="722300"/>
            <a:ext cy="42122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3810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MOSFET issues, turn on voltage Vgs and Rds(on). MOSFET does not open all the way leave a voltage drop across the the drain and source</a:t>
            </a:r>
          </a:p>
        </p:txBody>
      </p:sp>
      <p:sp>
        <p:nvSpPr>
          <p:cNvPr id="450" name="Shape 450"/>
          <p:cNvSpPr txBox="1"/>
          <p:nvPr>
            <p:ph idx="1" type="body"/>
          </p:nvPr>
        </p:nvSpPr>
        <p:spPr>
          <a:xfrm>
            <a:off y="-1" x="350825"/>
            <a:ext cy="11646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small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Problems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4" name="Shape 4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5" name="Shape 455"/>
          <p:cNvSpPr txBox="1"/>
          <p:nvPr>
            <p:ph type="ctrTitle"/>
          </p:nvPr>
        </p:nvSpPr>
        <p:spPr>
          <a:xfrm>
            <a:off y="2590800" x="685800"/>
            <a:ext cy="1676399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4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small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Goals &amp; Objectives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2952922" x="4191000"/>
            <a:ext cy="1235074" cx="476884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694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Facilitate mixing of drinks</a:t>
            </a:r>
          </a:p>
          <a:p>
            <a:pPr algn="l" rtl="0" lvl="0" marR="0" indent="0" mar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694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Make a portable design for easy transportation</a:t>
            </a:r>
          </a:p>
        </p:txBody>
      </p:sp>
      <p:sp>
        <p:nvSpPr>
          <p:cNvPr id="101" name="Shape 101"/>
          <p:cNvSpPr/>
          <p:nvPr/>
        </p:nvSpPr>
        <p:spPr>
          <a:xfrm>
            <a:off y="1835150" x="536575"/>
            <a:ext cy="2359025" cx="354806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y="4267200" x="653975"/>
            <a:ext cy="1468199" cx="7990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694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Controlled by smartphone with a user friendly interface with a library of predetermined drinks to choose from.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/>
          <p:nvPr/>
        </p:nvSpPr>
        <p:spPr>
          <a:xfrm>
            <a:off y="1219200" x="914399"/>
            <a:ext cy="4800600" cx="711757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8" name="Shape 108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small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Software Architecture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/>
          <p:nvPr/>
        </p:nvSpPr>
        <p:spPr>
          <a:xfrm>
            <a:off y="1682675" x="749425"/>
            <a:ext cy="4284600" cx="45743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14" name="Shape 114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small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Client Sofware</a:t>
            </a:r>
          </a:p>
        </p:txBody>
      </p:sp>
      <p:sp>
        <p:nvSpPr>
          <p:cNvPr id="115" name="Shape 115"/>
          <p:cNvSpPr/>
          <p:nvPr/>
        </p:nvSpPr>
        <p:spPr>
          <a:xfrm>
            <a:off y="1636575" x="6829725"/>
            <a:ext cy="2184600" cx="1562399"/>
          </a:xfrm>
          <a:prstGeom prst="rect">
            <a:avLst/>
          </a:prstGeom>
          <a:solidFill>
            <a:srgbClr val="FF9900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16" name="Shape 116"/>
          <p:cNvSpPr/>
          <p:nvPr/>
        </p:nvSpPr>
        <p:spPr>
          <a:xfrm>
            <a:off y="2044875" x="2552300"/>
            <a:ext cy="911998" cx="25310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17" name="Shape 117"/>
          <p:cNvSpPr/>
          <p:nvPr/>
        </p:nvSpPr>
        <p:spPr>
          <a:xfrm>
            <a:off y="3539437" x="2523950"/>
            <a:ext cy="975598" cx="2587800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cxnSp>
        <p:nvCxnSpPr>
          <p:cNvPr id="118" name="Shape 118"/>
          <p:cNvCxnSpPr>
            <a:stCxn id="116" idx="3"/>
            <a:endCxn id="115" idx="1"/>
          </p:cNvCxnSpPr>
          <p:nvPr/>
        </p:nvCxnSpPr>
        <p:spPr>
          <a:xfrm>
            <a:off y="2500874" x="5083399"/>
            <a:ext cy="228001" cx="1746325"/>
          </a:xfrm>
          <a:prstGeom prst="straightConnector1">
            <a:avLst/>
          </a:prstGeom>
          <a:noFill/>
          <a:ln w="19050" cap="flat">
            <a:solidFill>
              <a:srgbClr val="1155CC"/>
            </a:solidFill>
            <a:prstDash val="solid"/>
            <a:round/>
            <a:headEnd w="lg" len="lg" type="stealth"/>
            <a:tailEnd w="lg" len="lg" type="triangle"/>
          </a:ln>
        </p:spPr>
      </p:cxnSp>
      <p:sp>
        <p:nvSpPr>
          <p:cNvPr id="119" name="Shape 119"/>
          <p:cNvSpPr/>
          <p:nvPr/>
        </p:nvSpPr>
        <p:spPr>
          <a:xfrm>
            <a:off y="4291500" x="5691425"/>
            <a:ext cy="806100" cx="27713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cxnSp>
        <p:nvCxnSpPr>
          <p:cNvPr id="120" name="Shape 120"/>
          <p:cNvCxnSpPr>
            <a:stCxn id="117" idx="3"/>
            <a:endCxn id="119" idx="1"/>
          </p:cNvCxnSpPr>
          <p:nvPr/>
        </p:nvCxnSpPr>
        <p:spPr>
          <a:xfrm>
            <a:off y="4027236" x="5111750"/>
            <a:ext cy="667313" cx="579674"/>
          </a:xfrm>
          <a:prstGeom prst="straightConnector1">
            <a:avLst/>
          </a:prstGeom>
          <a:noFill/>
          <a:ln w="19050" cap="flat">
            <a:solidFill>
              <a:srgbClr val="1155CC"/>
            </a:solidFill>
            <a:prstDash val="solid"/>
            <a:round/>
            <a:headEnd w="lg" len="lg" type="triangle"/>
            <a:tailEnd w="lg" len="lg" type="triangle"/>
          </a:ln>
        </p:spPr>
      </p:cxnSp>
      <p:sp>
        <p:nvSpPr>
          <p:cNvPr id="121" name="Shape 121"/>
          <p:cNvSpPr/>
          <p:nvPr/>
        </p:nvSpPr>
        <p:spPr>
          <a:xfrm>
            <a:off y="2177450" x="890825"/>
            <a:ext cy="2337600" cx="12725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cxnSp>
        <p:nvCxnSpPr>
          <p:cNvPr id="122" name="Shape 122"/>
          <p:cNvCxnSpPr>
            <a:stCxn id="121" idx="3"/>
            <a:endCxn id="116" idx="1"/>
          </p:cNvCxnSpPr>
          <p:nvPr/>
        </p:nvCxnSpPr>
        <p:spPr>
          <a:xfrm rot="10800000" flipH="1">
            <a:off y="2500874" x="2163424"/>
            <a:ext cy="845376" cx="388875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triangle"/>
            <a:tailEnd w="lg" len="lg" type="triangle"/>
          </a:ln>
        </p:spPr>
      </p:cxnSp>
      <p:cxnSp>
        <p:nvCxnSpPr>
          <p:cNvPr id="123" name="Shape 123"/>
          <p:cNvCxnSpPr>
            <a:stCxn id="121" idx="3"/>
            <a:endCxn id="117" idx="1"/>
          </p:cNvCxnSpPr>
          <p:nvPr/>
        </p:nvCxnSpPr>
        <p:spPr>
          <a:xfrm>
            <a:off y="3346250" x="2163424"/>
            <a:ext cy="680986" cx="360525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triangle"/>
            <a:tailEnd w="lg" len="lg" type="triangle"/>
          </a:ln>
        </p:spPr>
      </p:cxnSp>
      <p:sp>
        <p:nvSpPr>
          <p:cNvPr id="124" name="Shape 124"/>
          <p:cNvSpPr txBox="1"/>
          <p:nvPr/>
        </p:nvSpPr>
        <p:spPr>
          <a:xfrm>
            <a:off y="2785625" x="947400"/>
            <a:ext cy="806100" cx="12158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5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SQL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y="2149300" x="2658350"/>
            <a:ext cy="680999" cx="231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Web Service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y="1781675" x="6985250"/>
            <a:ext cy="1942200" cx="1272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iPhone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y="3634025" x="2601800"/>
            <a:ext cy="806100" cx="231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Dispensing Coordinator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y="4397600" x="5755075"/>
            <a:ext cy="579898" cx="2587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CB Software</a:t>
            </a:r>
          </a:p>
        </p:txBody>
      </p:sp>
      <p:sp>
        <p:nvSpPr>
          <p:cNvPr id="129" name="Shape 129"/>
          <p:cNvSpPr/>
          <p:nvPr/>
        </p:nvSpPr>
        <p:spPr>
          <a:xfrm>
            <a:off y="4010550" x="5535450"/>
            <a:ext cy="1983299" cx="3098698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30" name="Shape 130"/>
          <p:cNvSpPr txBox="1"/>
          <p:nvPr/>
        </p:nvSpPr>
        <p:spPr>
          <a:xfrm>
            <a:off y="5393575" x="5699100"/>
            <a:ext cy="474298" cx="277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Control Board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y="5393575" x="1278800"/>
            <a:ext cy="667199" cx="30320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BeagleBone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small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Client App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y="1524000" x="457200"/>
            <a:ext cy="4495800" cx="7086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191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999"/>
              <a:buFont typeface="Arial"/>
              <a:buChar char="•"/>
            </a:pPr>
            <a:r>
              <a:rPr strike="noStrike" u="none" b="1" cap="none" baseline="0" sz="3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iPhone only</a:t>
            </a:r>
          </a:p>
          <a:p>
            <a:pPr algn="l" rtl="0" lvl="0" marR="0" indent="-419100" marL="4572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99999"/>
              <a:buFont typeface="Arial"/>
              <a:buChar char="•"/>
            </a:pPr>
            <a:r>
              <a:rPr strike="noStrike" u="none" b="1" cap="none" baseline="0" sz="3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Four primary functions</a:t>
            </a:r>
          </a:p>
          <a:p>
            <a:pPr algn="l" rtl="0" lvl="1" marR="0" indent="-419100" marL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99999"/>
              <a:buFont typeface="Arial"/>
              <a:buChar char="•"/>
            </a:pPr>
            <a:r>
              <a:rPr strike="noStrike" u="none" b="0" cap="none" baseline="0" sz="3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Browse menu</a:t>
            </a:r>
          </a:p>
          <a:p>
            <a:pPr algn="l" rtl="0" lvl="1" marR="0" indent="-419100" marL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99999"/>
              <a:buFont typeface="Arial"/>
              <a:buChar char="•"/>
            </a:pPr>
            <a:r>
              <a:rPr strike="noStrike" u="none" b="0" cap="none" baseline="0" sz="3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Order</a:t>
            </a:r>
          </a:p>
          <a:p>
            <a:pPr algn="l" rtl="0" lvl="1" marR="0" indent="-419100" marL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99999"/>
              <a:buFont typeface="Arial"/>
              <a:buChar char="•"/>
            </a:pPr>
            <a:r>
              <a:rPr strike="noStrike" u="none" b="0" cap="none" baseline="0" sz="3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Pickup</a:t>
            </a:r>
          </a:p>
          <a:p>
            <a:pPr algn="l" rtl="0" lvl="1" marR="0" indent="-419100" marL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99999"/>
              <a:buFont typeface="Arial"/>
              <a:buChar char="•"/>
            </a:pPr>
            <a:r>
              <a:rPr strike="noStrike" u="none" b="0" cap="none" baseline="0" sz="30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Maintenance</a:t>
            </a:r>
          </a:p>
        </p:txBody>
      </p:sp>
      <p:sp>
        <p:nvSpPr>
          <p:cNvPr id="138" name="Shape 138"/>
          <p:cNvSpPr/>
          <p:nvPr/>
        </p:nvSpPr>
        <p:spPr>
          <a:xfrm>
            <a:off y="3460925" x="5279950"/>
            <a:ext cy="2486725" cx="21274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y="0" x="457200"/>
            <a:ext cy="1219199" cx="723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Browse the Menu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y="1219199" x="457200"/>
            <a:ext cy="5036672" cx="45599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3175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9027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Users are presented with a menu of predetermined drinks.</a:t>
            </a:r>
          </a:p>
          <a:p>
            <a:r>
              <a:t/>
            </a:r>
          </a:p>
          <a:p>
            <a:pPr algn="l" rtl="0" lvl="0" marR="0" indent="-317500" marL="4572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59027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Predetermined drinks show the ingredients used to create the drink</a:t>
            </a:r>
          </a:p>
          <a:p>
            <a:r>
              <a:t/>
            </a:r>
          </a:p>
          <a:p>
            <a:pPr algn="l" rtl="0" lvl="0" marR="0" indent="-317500" marL="4572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59027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Ordering is an asynchronous process, allowing user to browse through other areas when order is taking place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145" name="Shape 145"/>
          <p:cNvSpPr/>
          <p:nvPr/>
        </p:nvSpPr>
        <p:spPr>
          <a:xfrm>
            <a:off y="1600200" x="5917869"/>
            <a:ext cy="3986150" cx="29223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GS_PowerPoint_template">
  <a:themeElements>
    <a:clrScheme name="1_GS_PowerPoint_template 1">
      <a:dk1>
        <a:srgbClr val="FFFFCC"/>
      </a:dk1>
      <a:lt1>
        <a:srgbClr val="660033"/>
      </a:lt1>
      <a:dk2>
        <a:srgbClr val="FFCC00"/>
      </a:dk2>
      <a:lt2>
        <a:srgbClr val="220011"/>
      </a:lt2>
      <a:accent1>
        <a:srgbClr val="CC0099"/>
      </a:accent1>
      <a:accent2>
        <a:srgbClr val="56002B"/>
      </a:accent2>
      <a:accent3>
        <a:srgbClr val="660033"/>
      </a:accent3>
      <a:accent4>
        <a:srgbClr val="CC0099"/>
      </a:accent4>
      <a:accent5>
        <a:srgbClr val="56002B"/>
      </a:accent5>
      <a:accent6>
        <a:srgbClr val="660033"/>
      </a:accent6>
      <a:hlink>
        <a:srgbClr val="9C004E"/>
      </a:hlink>
      <a:folHlink>
        <a:srgbClr val="FF660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GS_PowerPoint_template">
  <a:themeElements>
    <a:clrScheme name="GS_PowerPoint_template 1">
      <a:dk1>
        <a:srgbClr val="FFFFCC"/>
      </a:dk1>
      <a:lt1>
        <a:srgbClr val="660033"/>
      </a:lt1>
      <a:dk2>
        <a:srgbClr val="FFCC00"/>
      </a:dk2>
      <a:lt2>
        <a:srgbClr val="220011"/>
      </a:lt2>
      <a:accent1>
        <a:srgbClr val="CC0099"/>
      </a:accent1>
      <a:accent2>
        <a:srgbClr val="56002B"/>
      </a:accent2>
      <a:accent3>
        <a:srgbClr val="660033"/>
      </a:accent3>
      <a:accent4>
        <a:srgbClr val="CC0099"/>
      </a:accent4>
      <a:accent5>
        <a:srgbClr val="56002B"/>
      </a:accent5>
      <a:accent6>
        <a:srgbClr val="660033"/>
      </a:accent6>
      <a:hlink>
        <a:srgbClr val="9C004E"/>
      </a:hlink>
      <a:folHlink>
        <a:srgbClr val="FF660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